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65" r:id="rId6"/>
  </p:sldMasterIdLst>
  <p:notesMasterIdLst>
    <p:notesMasterId r:id="rId36"/>
  </p:notesMasterIdLst>
  <p:handoutMasterIdLst>
    <p:handoutMasterId r:id="rId37"/>
  </p:handoutMasterIdLst>
  <p:sldIdLst>
    <p:sldId id="256" r:id="rId7"/>
    <p:sldId id="257" r:id="rId8"/>
    <p:sldId id="323" r:id="rId9"/>
    <p:sldId id="350" r:id="rId10"/>
    <p:sldId id="300" r:id="rId11"/>
    <p:sldId id="329" r:id="rId12"/>
    <p:sldId id="330" r:id="rId13"/>
    <p:sldId id="340" r:id="rId14"/>
    <p:sldId id="325" r:id="rId15"/>
    <p:sldId id="346" r:id="rId16"/>
    <p:sldId id="345" r:id="rId17"/>
    <p:sldId id="342" r:id="rId18"/>
    <p:sldId id="352" r:id="rId19"/>
    <p:sldId id="354" r:id="rId20"/>
    <p:sldId id="355" r:id="rId21"/>
    <p:sldId id="356" r:id="rId22"/>
    <p:sldId id="357" r:id="rId23"/>
    <p:sldId id="358" r:id="rId24"/>
    <p:sldId id="359" r:id="rId25"/>
    <p:sldId id="324" r:id="rId26"/>
    <p:sldId id="259" r:id="rId27"/>
    <p:sldId id="343" r:id="rId28"/>
    <p:sldId id="360" r:id="rId29"/>
    <p:sldId id="361" r:id="rId30"/>
    <p:sldId id="326" r:id="rId31"/>
    <p:sldId id="344" r:id="rId32"/>
    <p:sldId id="333" r:id="rId33"/>
    <p:sldId id="327" r:id="rId34"/>
    <p:sldId id="341" r:id="rId35"/>
  </p:sldIdLst>
  <p:sldSz cx="9144000" cy="5143500" type="screen16x9"/>
  <p:notesSz cx="7104063" cy="102346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Martin" initials="CM" lastIdx="1" clrIdx="0">
    <p:extLst>
      <p:ext uri="{19B8F6BF-5375-455C-9EA6-DF929625EA0E}">
        <p15:presenceInfo xmlns:p15="http://schemas.microsoft.com/office/powerpoint/2012/main" userId="S::MartinCA@eani.org.uk::5476c970-db41-4243-a8d8-c280fe3228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E97C"/>
    <a:srgbClr val="2FC5FB"/>
    <a:srgbClr val="FE4D3B"/>
    <a:srgbClr val="F2AC30"/>
    <a:srgbClr val="2E4BB3"/>
    <a:srgbClr val="43C4D1"/>
    <a:srgbClr val="FE3EE5"/>
    <a:srgbClr val="EF7D31"/>
    <a:srgbClr val="32EA7D"/>
    <a:srgbClr val="D9E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3E2DA-BADB-4FD3-A871-B79CA9E3DA35}" v="1" dt="2024-04-08T10:42:44.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47" autoAdjust="0"/>
  </p:normalViewPr>
  <p:slideViewPr>
    <p:cSldViewPr snapToGrid="0">
      <p:cViewPr varScale="1">
        <p:scale>
          <a:sx n="88" d="100"/>
          <a:sy n="88" d="100"/>
        </p:scale>
        <p:origin x="1306" y="77"/>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Flowers" userId="de163a8e-8bdb-429f-959c-52e3822ebd48" providerId="ADAL" clId="{35C3E2DA-BADB-4FD3-A871-B79CA9E3DA35}"/>
    <pc:docChg chg="modNotesMaster modHandout">
      <pc:chgData name="Claire Flowers" userId="de163a8e-8bdb-429f-959c-52e3822ebd48" providerId="ADAL" clId="{35C3E2DA-BADB-4FD3-A871-B79CA9E3DA35}" dt="2024-04-08T10:42:44.613"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7" cy="511731"/>
          </a:xfrm>
          <a:prstGeom prst="rect">
            <a:avLst/>
          </a:prstGeom>
        </p:spPr>
        <p:txBody>
          <a:bodyPr vert="horz" lIns="99065" tIns="49532" rIns="99065" bIns="49532" rtlCol="0"/>
          <a:lstStyle>
            <a:lvl1pPr algn="l">
              <a:defRPr sz="1300"/>
            </a:lvl1pPr>
          </a:lstStyle>
          <a:p>
            <a:endParaRPr lang="ko-KR" altLang="en-US"/>
          </a:p>
        </p:txBody>
      </p:sp>
      <p:sp>
        <p:nvSpPr>
          <p:cNvPr id="3" name="Date Placeholder 2"/>
          <p:cNvSpPr>
            <a:spLocks noGrp="1"/>
          </p:cNvSpPr>
          <p:nvPr>
            <p:ph type="dt" sz="quarter" idx="1"/>
          </p:nvPr>
        </p:nvSpPr>
        <p:spPr>
          <a:xfrm>
            <a:off x="4023993" y="1"/>
            <a:ext cx="3078427" cy="511731"/>
          </a:xfrm>
          <a:prstGeom prst="rect">
            <a:avLst/>
          </a:prstGeom>
        </p:spPr>
        <p:txBody>
          <a:bodyPr vert="horz" lIns="99065" tIns="49532" rIns="99065" bIns="49532" rtlCol="0"/>
          <a:lstStyle>
            <a:lvl1pPr algn="r">
              <a:defRPr sz="1300"/>
            </a:lvl1pPr>
          </a:lstStyle>
          <a:p>
            <a:fld id="{73E6A9F2-3C09-406A-BE9B-6FF53D5EE53D}" type="datetimeFigureOut">
              <a:rPr lang="ko-KR" altLang="en-US" smtClean="0"/>
              <a:t>2024-04-08</a:t>
            </a:fld>
            <a:endParaRPr lang="ko-KR" altLang="en-US"/>
          </a:p>
        </p:txBody>
      </p:sp>
      <p:sp>
        <p:nvSpPr>
          <p:cNvPr id="4" name="Footer Placeholder 3"/>
          <p:cNvSpPr>
            <a:spLocks noGrp="1"/>
          </p:cNvSpPr>
          <p:nvPr>
            <p:ph type="ftr" sz="quarter" idx="2"/>
          </p:nvPr>
        </p:nvSpPr>
        <p:spPr>
          <a:xfrm>
            <a:off x="1" y="9721107"/>
            <a:ext cx="3078427" cy="511731"/>
          </a:xfrm>
          <a:prstGeom prst="rect">
            <a:avLst/>
          </a:prstGeom>
        </p:spPr>
        <p:txBody>
          <a:bodyPr vert="horz" lIns="99065" tIns="49532" rIns="99065" bIns="49532" rtlCol="0" anchor="b"/>
          <a:lstStyle>
            <a:lvl1pPr algn="l">
              <a:defRPr sz="1300"/>
            </a:lvl1pPr>
          </a:lstStyle>
          <a:p>
            <a:endParaRPr lang="ko-KR" altLang="en-US"/>
          </a:p>
        </p:txBody>
      </p:sp>
      <p:sp>
        <p:nvSpPr>
          <p:cNvPr id="5" name="Slide Number Placeholder 4"/>
          <p:cNvSpPr>
            <a:spLocks noGrp="1"/>
          </p:cNvSpPr>
          <p:nvPr>
            <p:ph type="sldNum" sz="quarter" idx="3"/>
          </p:nvPr>
        </p:nvSpPr>
        <p:spPr>
          <a:xfrm>
            <a:off x="4023993" y="9721107"/>
            <a:ext cx="3078427" cy="511731"/>
          </a:xfrm>
          <a:prstGeom prst="rect">
            <a:avLst/>
          </a:prstGeom>
        </p:spPr>
        <p:txBody>
          <a:bodyPr vert="horz" lIns="99065" tIns="49532" rIns="99065" bIns="49532" rtlCol="0" anchor="b"/>
          <a:lstStyle>
            <a:lvl1pPr algn="r">
              <a:defRPr sz="1300"/>
            </a:lvl1pPr>
          </a:lstStyle>
          <a:p>
            <a:fld id="{8D7A34FA-9674-4E4A-9898-DC5815357AEF}" type="slidenum">
              <a:rPr lang="ko-KR" altLang="en-US" smtClean="0"/>
              <a:t>‹#›</a:t>
            </a:fld>
            <a:endParaRPr lang="ko-KR" altLang="en-US"/>
          </a:p>
        </p:txBody>
      </p:sp>
    </p:spTree>
    <p:extLst>
      <p:ext uri="{BB962C8B-B14F-4D97-AF65-F5344CB8AC3E}">
        <p14:creationId xmlns:p14="http://schemas.microsoft.com/office/powerpoint/2010/main" val="974250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427" cy="511731"/>
          </a:xfrm>
          <a:prstGeom prst="rect">
            <a:avLst/>
          </a:prstGeom>
        </p:spPr>
        <p:txBody>
          <a:bodyPr vert="horz" lIns="99065" tIns="49532" rIns="99065" bIns="49532" rtlCol="0"/>
          <a:lstStyle>
            <a:lvl1pPr algn="l">
              <a:defRPr sz="1300"/>
            </a:lvl1pPr>
          </a:lstStyle>
          <a:p>
            <a:endParaRPr lang="ko-KR" altLang="en-US"/>
          </a:p>
        </p:txBody>
      </p:sp>
      <p:sp>
        <p:nvSpPr>
          <p:cNvPr id="3" name="Date Placeholder 2"/>
          <p:cNvSpPr>
            <a:spLocks noGrp="1"/>
          </p:cNvSpPr>
          <p:nvPr>
            <p:ph type="dt" idx="1"/>
          </p:nvPr>
        </p:nvSpPr>
        <p:spPr>
          <a:xfrm>
            <a:off x="4023993" y="1"/>
            <a:ext cx="3078427" cy="511731"/>
          </a:xfrm>
          <a:prstGeom prst="rect">
            <a:avLst/>
          </a:prstGeom>
        </p:spPr>
        <p:txBody>
          <a:bodyPr vert="horz" lIns="99065" tIns="49532" rIns="99065" bIns="49532" rtlCol="0"/>
          <a:lstStyle>
            <a:lvl1pPr algn="r">
              <a:defRPr sz="1300"/>
            </a:lvl1pPr>
          </a:lstStyle>
          <a:p>
            <a:fld id="{137B55AB-6DCB-4684-BEB9-B4896045B37D}" type="datetimeFigureOut">
              <a:rPr lang="ko-KR" altLang="en-US" smtClean="0"/>
              <a:t>2024-04-08</a:t>
            </a:fld>
            <a:endParaRPr lang="ko-KR" altLang="en-US"/>
          </a:p>
        </p:txBody>
      </p:sp>
      <p:sp>
        <p:nvSpPr>
          <p:cNvPr id="4" name="Slide Image Placeholder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9065" tIns="49532" rIns="99065" bIns="49532" rtlCol="0" anchor="ctr"/>
          <a:lstStyle/>
          <a:p>
            <a:endParaRPr lang="ko-KR" altLang="en-US"/>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9065" tIns="49532" rIns="99065" bIns="49532"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1" y="9721107"/>
            <a:ext cx="3078427" cy="511731"/>
          </a:xfrm>
          <a:prstGeom prst="rect">
            <a:avLst/>
          </a:prstGeom>
        </p:spPr>
        <p:txBody>
          <a:bodyPr vert="horz" lIns="99065" tIns="49532" rIns="99065" bIns="49532" rtlCol="0" anchor="b"/>
          <a:lstStyle>
            <a:lvl1pPr algn="l">
              <a:defRPr sz="1300"/>
            </a:lvl1pPr>
          </a:lstStyle>
          <a:p>
            <a:endParaRPr lang="ko-KR" altLang="en-US"/>
          </a:p>
        </p:txBody>
      </p:sp>
      <p:sp>
        <p:nvSpPr>
          <p:cNvPr id="7" name="Slide Number Placeholder 6"/>
          <p:cNvSpPr>
            <a:spLocks noGrp="1"/>
          </p:cNvSpPr>
          <p:nvPr>
            <p:ph type="sldNum" sz="quarter" idx="5"/>
          </p:nvPr>
        </p:nvSpPr>
        <p:spPr>
          <a:xfrm>
            <a:off x="4023993" y="9721107"/>
            <a:ext cx="3078427" cy="511731"/>
          </a:xfrm>
          <a:prstGeom prst="rect">
            <a:avLst/>
          </a:prstGeom>
        </p:spPr>
        <p:txBody>
          <a:bodyPr vert="horz" lIns="99065" tIns="49532" rIns="99065" bIns="49532" rtlCol="0" anchor="b"/>
          <a:lstStyle>
            <a:lvl1pPr algn="r">
              <a:defRPr sz="1300"/>
            </a:lvl1pPr>
          </a:lstStyle>
          <a:p>
            <a:fld id="{DABA2CFF-3AE3-4BFA-9DFB-02C4C132EE13}" type="slidenum">
              <a:rPr lang="ko-KR" altLang="en-US" smtClean="0"/>
              <a:t>‹#›</a:t>
            </a:fld>
            <a:endParaRPr lang="ko-KR" altLang="en-US"/>
          </a:p>
        </p:txBody>
      </p:sp>
    </p:spTree>
    <p:extLst>
      <p:ext uri="{BB962C8B-B14F-4D97-AF65-F5344CB8AC3E}">
        <p14:creationId xmlns:p14="http://schemas.microsoft.com/office/powerpoint/2010/main" val="2628499527"/>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BA2CFF-3AE3-4BFA-9DFB-02C4C132EE13}" type="slidenum">
              <a:rPr lang="ko-KR" altLang="en-US" smtClean="0"/>
              <a:t>1</a:t>
            </a:fld>
            <a:endParaRPr lang="ko-KR" altLang="en-US"/>
          </a:p>
        </p:txBody>
      </p:sp>
    </p:spTree>
    <p:extLst>
      <p:ext uri="{BB962C8B-B14F-4D97-AF65-F5344CB8AC3E}">
        <p14:creationId xmlns:p14="http://schemas.microsoft.com/office/powerpoint/2010/main" val="32720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BA2CFF-3AE3-4BFA-9DFB-02C4C132EE13}" type="slidenum">
              <a:rPr lang="ko-KR" altLang="en-US" smtClean="0"/>
              <a:t>29</a:t>
            </a:fld>
            <a:endParaRPr lang="ko-KR" altLang="en-US"/>
          </a:p>
        </p:txBody>
      </p:sp>
    </p:spTree>
    <p:extLst>
      <p:ext uri="{BB962C8B-B14F-4D97-AF65-F5344CB8AC3E}">
        <p14:creationId xmlns:p14="http://schemas.microsoft.com/office/powerpoint/2010/main" val="2318157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2" hasCustomPrompt="1"/>
          </p:nvPr>
        </p:nvSpPr>
        <p:spPr>
          <a:xfrm>
            <a:off x="3210021" y="3003798"/>
            <a:ext cx="2880320" cy="432048"/>
          </a:xfrm>
          <a:prstGeom prst="rect">
            <a:avLst/>
          </a:prstGeom>
        </p:spPr>
        <p:txBody>
          <a:bodyPr anchor="ctr"/>
          <a:lstStyle>
            <a:lvl1pPr marL="0" indent="0" algn="ctr">
              <a:buFontTx/>
              <a:buNone/>
              <a:defRPr sz="1100" b="1">
                <a:solidFill>
                  <a:schemeClr val="tx1">
                    <a:lumMod val="75000"/>
                    <a:lumOff val="25000"/>
                  </a:schemeClr>
                </a:solidFill>
                <a:latin typeface="+mn-lt"/>
                <a:cs typeface="Arial" pitchFamily="34" charset="0"/>
              </a:defRPr>
            </a:lvl1pPr>
          </a:lstStyle>
          <a:p>
            <a:pPr lvl="0"/>
            <a:r>
              <a:rPr lang="en-US" altLang="ko-KR"/>
              <a:t>INSERT THE TITLE </a:t>
            </a:r>
          </a:p>
          <a:p>
            <a:pPr lvl="0"/>
            <a:r>
              <a:rPr lang="en-US" altLang="ko-KR"/>
              <a:t>OF YOUR PRESENTATION HERE</a:t>
            </a:r>
          </a:p>
        </p:txBody>
      </p:sp>
      <p:sp>
        <p:nvSpPr>
          <p:cNvPr id="6" name="Title 1"/>
          <p:cNvSpPr>
            <a:spLocks noGrp="1"/>
          </p:cNvSpPr>
          <p:nvPr>
            <p:ph type="title" hasCustomPrompt="1"/>
          </p:nvPr>
        </p:nvSpPr>
        <p:spPr>
          <a:xfrm>
            <a:off x="3210021" y="1707654"/>
            <a:ext cx="2880320" cy="1296144"/>
          </a:xfrm>
          <a:prstGeom prst="rect">
            <a:avLst/>
          </a:prstGeom>
        </p:spPr>
        <p:txBody>
          <a:bodyPr anchor="ctr"/>
          <a:lstStyle>
            <a:lvl1pPr algn="ctr">
              <a:defRPr sz="2800" b="1" baseline="0">
                <a:solidFill>
                  <a:schemeClr val="tx1">
                    <a:lumMod val="75000"/>
                    <a:lumOff val="25000"/>
                  </a:schemeClr>
                </a:solidFill>
                <a:latin typeface="+mj-lt"/>
                <a:cs typeface="Arial" pitchFamily="34" charset="0"/>
              </a:defRPr>
            </a:lvl1pPr>
          </a:lstStyle>
          <a:p>
            <a:r>
              <a:rPr lang="en-US" altLang="ko-KR"/>
              <a:t>FREE</a:t>
            </a:r>
            <a:br>
              <a:rPr lang="en-US" altLang="ko-KR"/>
            </a:br>
            <a:r>
              <a:rPr lang="en-US" altLang="ko-KR"/>
              <a:t>PPT </a:t>
            </a:r>
            <a:br>
              <a:rPr lang="en-US" altLang="ko-KR"/>
            </a:br>
            <a:r>
              <a:rPr lang="en-US" altLang="ko-KR"/>
              <a:t>TEMPLATES</a:t>
            </a:r>
            <a:endParaRPr lang="ko-KR" altLang="en-US"/>
          </a:p>
        </p:txBody>
      </p:sp>
    </p:spTree>
    <p:extLst>
      <p:ext uri="{BB962C8B-B14F-4D97-AF65-F5344CB8AC3E}">
        <p14:creationId xmlns:p14="http://schemas.microsoft.com/office/powerpoint/2010/main" val="69168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1177930"/>
            <a:ext cx="18288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userDrawn="1"/>
        </p:nvSpPr>
        <p:spPr>
          <a:xfrm>
            <a:off x="1828800" y="3042333"/>
            <a:ext cx="1828800" cy="1872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icture Placeholder 2"/>
          <p:cNvSpPr>
            <a:spLocks noGrp="1"/>
          </p:cNvSpPr>
          <p:nvPr>
            <p:ph type="pic" idx="11" hasCustomPrompt="1"/>
          </p:nvPr>
        </p:nvSpPr>
        <p:spPr>
          <a:xfrm>
            <a:off x="1828800" y="1178138"/>
            <a:ext cx="1828800"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1" name="Rectangle 10"/>
          <p:cNvSpPr/>
          <p:nvPr userDrawn="1"/>
        </p:nvSpPr>
        <p:spPr>
          <a:xfrm>
            <a:off x="3657600" y="1177930"/>
            <a:ext cx="1828800" cy="18722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1"/>
          <p:cNvSpPr/>
          <p:nvPr userDrawn="1"/>
        </p:nvSpPr>
        <p:spPr>
          <a:xfrm>
            <a:off x="5486400" y="3042333"/>
            <a:ext cx="18288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Picture Placeholder 2"/>
          <p:cNvSpPr>
            <a:spLocks noGrp="1"/>
          </p:cNvSpPr>
          <p:nvPr>
            <p:ph type="pic" idx="12" hasCustomPrompt="1"/>
          </p:nvPr>
        </p:nvSpPr>
        <p:spPr>
          <a:xfrm>
            <a:off x="3657600" y="3042333"/>
            <a:ext cx="1828800"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4" name="Picture Placeholder 2"/>
          <p:cNvSpPr>
            <a:spLocks noGrp="1"/>
          </p:cNvSpPr>
          <p:nvPr>
            <p:ph type="pic" idx="13" hasCustomPrompt="1"/>
          </p:nvPr>
        </p:nvSpPr>
        <p:spPr>
          <a:xfrm>
            <a:off x="0" y="3042333"/>
            <a:ext cx="1828800"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5" name="Picture Placeholder 2"/>
          <p:cNvSpPr>
            <a:spLocks noGrp="1"/>
          </p:cNvSpPr>
          <p:nvPr>
            <p:ph type="pic" idx="14" hasCustomPrompt="1"/>
          </p:nvPr>
        </p:nvSpPr>
        <p:spPr>
          <a:xfrm>
            <a:off x="5486400" y="1178138"/>
            <a:ext cx="1828800"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6" name="Picture Placeholder 2"/>
          <p:cNvSpPr>
            <a:spLocks noGrp="1"/>
          </p:cNvSpPr>
          <p:nvPr>
            <p:ph type="pic" idx="15" hasCustomPrompt="1"/>
          </p:nvPr>
        </p:nvSpPr>
        <p:spPr>
          <a:xfrm>
            <a:off x="7315200" y="3042333"/>
            <a:ext cx="1828800"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7" name="Rectangle 16"/>
          <p:cNvSpPr/>
          <p:nvPr userDrawn="1"/>
        </p:nvSpPr>
        <p:spPr>
          <a:xfrm>
            <a:off x="7315200" y="1177930"/>
            <a:ext cx="1828800" cy="18722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Title 1">
            <a:extLst>
              <a:ext uri="{FF2B5EF4-FFF2-40B4-BE49-F238E27FC236}">
                <a16:creationId xmlns:a16="http://schemas.microsoft.com/office/drawing/2014/main" id="{BC411CE2-DDDA-4E92-AC47-8E2E7BFBD87F}"/>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
        <p:nvSpPr>
          <p:cNvPr id="19" name="Text Placeholder 9">
            <a:extLst>
              <a:ext uri="{FF2B5EF4-FFF2-40B4-BE49-F238E27FC236}">
                <a16:creationId xmlns:a16="http://schemas.microsoft.com/office/drawing/2014/main" id="{C17BD2BE-B5DC-44EE-ADF8-C3DB99AFA2CA}"/>
              </a:ext>
            </a:extLst>
          </p:cNvPr>
          <p:cNvSpPr>
            <a:spLocks noGrp="1"/>
          </p:cNvSpPr>
          <p:nvPr>
            <p:ph type="body" sz="quarter" idx="16"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a:t>This text con be replaced with your own text</a:t>
            </a:r>
            <a:endParaRPr lang="ko-KR" altLang="en-US"/>
          </a:p>
        </p:txBody>
      </p:sp>
    </p:spTree>
    <p:extLst>
      <p:ext uri="{BB962C8B-B14F-4D97-AF65-F5344CB8AC3E}">
        <p14:creationId xmlns:p14="http://schemas.microsoft.com/office/powerpoint/2010/main" val="401621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Picture Placeholder 2"/>
          <p:cNvSpPr>
            <a:spLocks noGrp="1"/>
          </p:cNvSpPr>
          <p:nvPr>
            <p:ph type="pic" idx="1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208741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0" name="Isosceles Triangle 9"/>
          <p:cNvSpPr/>
          <p:nvPr userDrawn="1"/>
        </p:nvSpPr>
        <p:spPr>
          <a:xfrm rot="10800000">
            <a:off x="-1" y="-1"/>
            <a:ext cx="9143999" cy="5143499"/>
          </a:xfrm>
          <a:prstGeom prst="triangle">
            <a:avLst>
              <a:gd name="adj" fmla="val 28960"/>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그림 개체 틀 5">
            <a:extLst>
              <a:ext uri="{FF2B5EF4-FFF2-40B4-BE49-F238E27FC236}">
                <a16:creationId xmlns:a16="http://schemas.microsoft.com/office/drawing/2014/main" id="{FADE6738-9B24-46DC-A806-C322EE3B9BD7}"/>
              </a:ext>
            </a:extLst>
          </p:cNvPr>
          <p:cNvSpPr>
            <a:spLocks noGrp="1"/>
          </p:cNvSpPr>
          <p:nvPr>
            <p:ph type="pic" idx="11" hasCustomPrompt="1"/>
          </p:nvPr>
        </p:nvSpPr>
        <p:spPr>
          <a:xfrm>
            <a:off x="2" y="-6529"/>
            <a:ext cx="9143998" cy="5070347"/>
          </a:xfrm>
          <a:custGeom>
            <a:avLst/>
            <a:gdLst>
              <a:gd name="connsiteX0" fmla="*/ 0 w 9143998"/>
              <a:gd name="connsiteY0" fmla="*/ 0 h 5070347"/>
              <a:gd name="connsiteX1" fmla="*/ 9143998 w 9143998"/>
              <a:gd name="connsiteY1" fmla="*/ 0 h 5070347"/>
              <a:gd name="connsiteX2" fmla="*/ 7095742 w 9143998"/>
              <a:gd name="connsiteY2" fmla="*/ 5070347 h 5070347"/>
            </a:gdLst>
            <a:ahLst/>
            <a:cxnLst>
              <a:cxn ang="0">
                <a:pos x="connsiteX0" y="connsiteY0"/>
              </a:cxn>
              <a:cxn ang="0">
                <a:pos x="connsiteX1" y="connsiteY1"/>
              </a:cxn>
              <a:cxn ang="0">
                <a:pos x="connsiteX2" y="connsiteY2"/>
              </a:cxn>
            </a:cxnLst>
            <a:rect l="l" t="t" r="r" b="b"/>
            <a:pathLst>
              <a:path w="9143998" h="5070347">
                <a:moveTo>
                  <a:pt x="0" y="0"/>
                </a:moveTo>
                <a:lnTo>
                  <a:pt x="9143998" y="0"/>
                </a:lnTo>
                <a:lnTo>
                  <a:pt x="7095742" y="5070347"/>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413039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Picture Placeholder 2"/>
          <p:cNvSpPr>
            <a:spLocks noGrp="1"/>
          </p:cNvSpPr>
          <p:nvPr>
            <p:ph type="pic" idx="11" hasCustomPrompt="1"/>
          </p:nvPr>
        </p:nvSpPr>
        <p:spPr>
          <a:xfrm>
            <a:off x="531095" y="2589087"/>
            <a:ext cx="3464841" cy="25544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8" name="Picture Placeholder 2"/>
          <p:cNvSpPr>
            <a:spLocks noGrp="1"/>
          </p:cNvSpPr>
          <p:nvPr>
            <p:ph type="pic" idx="12" hasCustomPrompt="1"/>
          </p:nvPr>
        </p:nvSpPr>
        <p:spPr>
          <a:xfrm>
            <a:off x="4570858" y="0"/>
            <a:ext cx="2377405" cy="25544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42986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Frame 2"/>
          <p:cNvSpPr/>
          <p:nvPr userDrawn="1"/>
        </p:nvSpPr>
        <p:spPr>
          <a:xfrm>
            <a:off x="540000" y="2427734"/>
            <a:ext cx="2591840" cy="2592288"/>
          </a:xfrm>
          <a:prstGeom prst="frame">
            <a:avLst>
              <a:gd name="adj1" fmla="val 15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Frame 12"/>
          <p:cNvSpPr/>
          <p:nvPr userDrawn="1"/>
        </p:nvSpPr>
        <p:spPr>
          <a:xfrm>
            <a:off x="3276080" y="2427734"/>
            <a:ext cx="2591840" cy="2592288"/>
          </a:xfrm>
          <a:prstGeom prst="frame">
            <a:avLst>
              <a:gd name="adj1" fmla="val 15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Frame 13"/>
          <p:cNvSpPr/>
          <p:nvPr userDrawn="1"/>
        </p:nvSpPr>
        <p:spPr>
          <a:xfrm>
            <a:off x="6012160" y="2427734"/>
            <a:ext cx="2591840" cy="2592288"/>
          </a:xfrm>
          <a:prstGeom prst="frame">
            <a:avLst>
              <a:gd name="adj1" fmla="val 15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Picture Placeholder 2"/>
          <p:cNvSpPr>
            <a:spLocks noGrp="1"/>
          </p:cNvSpPr>
          <p:nvPr>
            <p:ph type="pic" idx="11" hasCustomPrompt="1"/>
          </p:nvPr>
        </p:nvSpPr>
        <p:spPr>
          <a:xfrm>
            <a:off x="753718"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0" name="Picture Placeholder 2"/>
          <p:cNvSpPr>
            <a:spLocks noGrp="1"/>
          </p:cNvSpPr>
          <p:nvPr>
            <p:ph type="pic" idx="12" hasCustomPrompt="1"/>
          </p:nvPr>
        </p:nvSpPr>
        <p:spPr>
          <a:xfrm>
            <a:off x="3483054"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1" name="Picture Placeholder 2"/>
          <p:cNvSpPr>
            <a:spLocks noGrp="1"/>
          </p:cNvSpPr>
          <p:nvPr>
            <p:ph type="pic" idx="13" hasCustomPrompt="1"/>
          </p:nvPr>
        </p:nvSpPr>
        <p:spPr>
          <a:xfrm>
            <a:off x="6225878" y="1498354"/>
            <a:ext cx="2164404" cy="186548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2" name="Title 1">
            <a:extLst>
              <a:ext uri="{FF2B5EF4-FFF2-40B4-BE49-F238E27FC236}">
                <a16:creationId xmlns:a16="http://schemas.microsoft.com/office/drawing/2014/main" id="{9CD0968B-C293-4E0A-879B-E1D7528644D1}"/>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
        <p:nvSpPr>
          <p:cNvPr id="15" name="Text Placeholder 9">
            <a:extLst>
              <a:ext uri="{FF2B5EF4-FFF2-40B4-BE49-F238E27FC236}">
                <a16:creationId xmlns:a16="http://schemas.microsoft.com/office/drawing/2014/main" id="{63404E90-4158-403D-A53D-4AECAC89316E}"/>
              </a:ext>
            </a:extLst>
          </p:cNvPr>
          <p:cNvSpPr>
            <a:spLocks noGrp="1"/>
          </p:cNvSpPr>
          <p:nvPr>
            <p:ph type="body" sz="quarter" idx="14"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a:t>This text con be replaced with your own text</a:t>
            </a:r>
            <a:endParaRPr lang="ko-KR" altLang="en-US"/>
          </a:p>
        </p:txBody>
      </p:sp>
    </p:spTree>
    <p:extLst>
      <p:ext uri="{BB962C8B-B14F-4D97-AF65-F5344CB8AC3E}">
        <p14:creationId xmlns:p14="http://schemas.microsoft.com/office/powerpoint/2010/main" val="2224837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519682" y="1419623"/>
            <a:ext cx="4032000" cy="10081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9" name="Picture Placeholder 2"/>
          <p:cNvSpPr>
            <a:spLocks noGrp="1"/>
          </p:cNvSpPr>
          <p:nvPr>
            <p:ph type="pic" idx="12" hasCustomPrompt="1"/>
          </p:nvPr>
        </p:nvSpPr>
        <p:spPr>
          <a:xfrm>
            <a:off x="519682" y="2499742"/>
            <a:ext cx="4032000" cy="10081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0" name="Picture Placeholder 2"/>
          <p:cNvSpPr>
            <a:spLocks noGrp="1"/>
          </p:cNvSpPr>
          <p:nvPr>
            <p:ph type="pic" idx="13" hasCustomPrompt="1"/>
          </p:nvPr>
        </p:nvSpPr>
        <p:spPr>
          <a:xfrm>
            <a:off x="519682" y="3579862"/>
            <a:ext cx="4032000" cy="100811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1" name="Rectangle 10"/>
          <p:cNvSpPr/>
          <p:nvPr userDrawn="1"/>
        </p:nvSpPr>
        <p:spPr>
          <a:xfrm>
            <a:off x="4551149" y="1419623"/>
            <a:ext cx="4068000" cy="1008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1"/>
          <p:cNvSpPr/>
          <p:nvPr userDrawn="1"/>
        </p:nvSpPr>
        <p:spPr>
          <a:xfrm>
            <a:off x="4551149" y="2499742"/>
            <a:ext cx="4068000" cy="1008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userDrawn="1"/>
        </p:nvSpPr>
        <p:spPr>
          <a:xfrm>
            <a:off x="4551149" y="3579862"/>
            <a:ext cx="4068000" cy="1008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userDrawn="1"/>
        </p:nvSpPr>
        <p:spPr>
          <a:xfrm>
            <a:off x="4676958" y="1509679"/>
            <a:ext cx="1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14"/>
          <p:cNvSpPr/>
          <p:nvPr userDrawn="1"/>
        </p:nvSpPr>
        <p:spPr>
          <a:xfrm>
            <a:off x="4676958" y="2589798"/>
            <a:ext cx="1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userDrawn="1"/>
        </p:nvSpPr>
        <p:spPr>
          <a:xfrm>
            <a:off x="4676958" y="3669917"/>
            <a:ext cx="10800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Title 1">
            <a:extLst>
              <a:ext uri="{FF2B5EF4-FFF2-40B4-BE49-F238E27FC236}">
                <a16:creationId xmlns:a16="http://schemas.microsoft.com/office/drawing/2014/main" id="{D6FC884E-37FC-4F8B-B0AE-73C03E156226}"/>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
        <p:nvSpPr>
          <p:cNvPr id="18" name="Text Placeholder 9">
            <a:extLst>
              <a:ext uri="{FF2B5EF4-FFF2-40B4-BE49-F238E27FC236}">
                <a16:creationId xmlns:a16="http://schemas.microsoft.com/office/drawing/2014/main" id="{D578CCDF-B86D-478C-B990-CBB1FB88088A}"/>
              </a:ext>
            </a:extLst>
          </p:cNvPr>
          <p:cNvSpPr>
            <a:spLocks noGrp="1"/>
          </p:cNvSpPr>
          <p:nvPr>
            <p:ph type="body" sz="quarter" idx="14"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a:t>This text con be replaced with your own text</a:t>
            </a:r>
            <a:endParaRPr lang="ko-KR" altLang="en-US"/>
          </a:p>
        </p:txBody>
      </p:sp>
    </p:spTree>
    <p:extLst>
      <p:ext uri="{BB962C8B-B14F-4D97-AF65-F5344CB8AC3E}">
        <p14:creationId xmlns:p14="http://schemas.microsoft.com/office/powerpoint/2010/main" val="146576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Rectangle 1"/>
          <p:cNvSpPr/>
          <p:nvPr userDrawn="1"/>
        </p:nvSpPr>
        <p:spPr>
          <a:xfrm>
            <a:off x="0" y="1347614"/>
            <a:ext cx="9144000" cy="230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147" name="Picture 3" descr="D:\KBM-정애\014-Fullppt\PNG이미지\탭.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271491" y="1101476"/>
            <a:ext cx="2443294" cy="300925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KBM-정애\014-Fullppt\PNG이미지\핸드폰.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5046831" y="2063670"/>
            <a:ext cx="1841393" cy="2230873"/>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p:cNvSpPr>
          <p:nvPr>
            <p:ph type="pic" idx="12" hasCustomPrompt="1"/>
          </p:nvPr>
        </p:nvSpPr>
        <p:spPr>
          <a:xfrm>
            <a:off x="6671220" y="1404593"/>
            <a:ext cx="1702924" cy="2265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5" name="Picture Placeholder 2"/>
          <p:cNvSpPr>
            <a:spLocks noGrp="1"/>
          </p:cNvSpPr>
          <p:nvPr>
            <p:ph type="pic" idx="13" hasCustomPrompt="1"/>
          </p:nvPr>
        </p:nvSpPr>
        <p:spPr>
          <a:xfrm>
            <a:off x="5514680" y="2155596"/>
            <a:ext cx="1027522" cy="16182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8" name="Title 1">
            <a:extLst>
              <a:ext uri="{FF2B5EF4-FFF2-40B4-BE49-F238E27FC236}">
                <a16:creationId xmlns:a16="http://schemas.microsoft.com/office/drawing/2014/main" id="{32A023F0-0472-4D05-8356-F4D9C9FB7B77}"/>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
        <p:nvSpPr>
          <p:cNvPr id="9" name="Text Placeholder 9">
            <a:extLst>
              <a:ext uri="{FF2B5EF4-FFF2-40B4-BE49-F238E27FC236}">
                <a16:creationId xmlns:a16="http://schemas.microsoft.com/office/drawing/2014/main" id="{F744C2FB-3B15-44C3-A8D1-15400687949D}"/>
              </a:ext>
            </a:extLst>
          </p:cNvPr>
          <p:cNvSpPr>
            <a:spLocks noGrp="1"/>
          </p:cNvSpPr>
          <p:nvPr>
            <p:ph type="body" sz="quarter" idx="14"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a:t>This text con be replaced with your own text</a:t>
            </a:r>
            <a:endParaRPr lang="ko-KR" altLang="en-US"/>
          </a:p>
        </p:txBody>
      </p:sp>
    </p:spTree>
    <p:extLst>
      <p:ext uri="{BB962C8B-B14F-4D97-AF65-F5344CB8AC3E}">
        <p14:creationId xmlns:p14="http://schemas.microsoft.com/office/powerpoint/2010/main" val="773382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Rectangle 1"/>
          <p:cNvSpPr/>
          <p:nvPr userDrawn="1"/>
        </p:nvSpPr>
        <p:spPr>
          <a:xfrm>
            <a:off x="0" y="0"/>
            <a:ext cx="363589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8196"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43608" y="949099"/>
            <a:ext cx="6624736" cy="3369448"/>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2"/>
          <p:cNvSpPr>
            <a:spLocks noGrp="1"/>
          </p:cNvSpPr>
          <p:nvPr>
            <p:ph type="pic" idx="12" hasCustomPrompt="1"/>
          </p:nvPr>
        </p:nvSpPr>
        <p:spPr>
          <a:xfrm>
            <a:off x="2843808" y="1384815"/>
            <a:ext cx="3168352" cy="2334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251936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mn-lt"/>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mn-lt"/>
            </a:endParaRPr>
          </a:p>
        </p:txBody>
      </p:sp>
    </p:spTree>
    <p:extLst>
      <p:ext uri="{BB962C8B-B14F-4D97-AF65-F5344CB8AC3E}">
        <p14:creationId xmlns:p14="http://schemas.microsoft.com/office/powerpoint/2010/main" val="4274462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rotWithShape="1">
          <a:gsLst>
            <a:gs pos="0">
              <a:schemeClr val="bg1">
                <a:tint val="80000"/>
                <a:satMod val="300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54776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Isosceles Triangle 1"/>
          <p:cNvSpPr/>
          <p:nvPr userDrawn="1"/>
        </p:nvSpPr>
        <p:spPr>
          <a:xfrm rot="18846045">
            <a:off x="-137472" y="414397"/>
            <a:ext cx="3931058" cy="3388842"/>
          </a:xfrm>
          <a:prstGeom prst="triangl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 name="Picture Placeholder 2"/>
          <p:cNvSpPr>
            <a:spLocks noGrp="1"/>
          </p:cNvSpPr>
          <p:nvPr>
            <p:ph type="pic" idx="12" hasCustomPrompt="1"/>
          </p:nvPr>
        </p:nvSpPr>
        <p:spPr>
          <a:xfrm>
            <a:off x="1187624" y="1443924"/>
            <a:ext cx="2052000" cy="2052000"/>
          </a:xfrm>
          <a:prstGeom prst="ellipse">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9" name="Text Placeholder 3">
            <a:extLst>
              <a:ext uri="{FF2B5EF4-FFF2-40B4-BE49-F238E27FC236}">
                <a16:creationId xmlns:a16="http://schemas.microsoft.com/office/drawing/2014/main" id="{441B99D2-420D-46C6-A410-C37693C29853}"/>
              </a:ext>
            </a:extLst>
          </p:cNvPr>
          <p:cNvSpPr>
            <a:spLocks noGrp="1"/>
          </p:cNvSpPr>
          <p:nvPr userDrawn="1">
            <p:ph type="body" sz="quarter" idx="13" hasCustomPrompt="1"/>
          </p:nvPr>
        </p:nvSpPr>
        <p:spPr>
          <a:xfrm>
            <a:off x="4427984" y="2833286"/>
            <a:ext cx="4032448" cy="288000"/>
          </a:xfrm>
          <a:prstGeom prst="rect">
            <a:avLst/>
          </a:prstGeom>
        </p:spPr>
        <p:txBody>
          <a:bodyPr/>
          <a:lstStyle>
            <a:lvl1pPr marL="0" indent="0" algn="l">
              <a:buFontTx/>
              <a:buNone/>
              <a:defRPr sz="1400" b="1">
                <a:solidFill>
                  <a:schemeClr val="tx1">
                    <a:lumMod val="75000"/>
                    <a:lumOff val="25000"/>
                  </a:schemeClr>
                </a:solidFill>
                <a:latin typeface="+mn-lt"/>
                <a:cs typeface="Arial" pitchFamily="34" charset="0"/>
              </a:defRPr>
            </a:lvl1pPr>
          </a:lstStyle>
          <a:p>
            <a:pPr marL="0" indent="0" algn="l">
              <a:buNone/>
            </a:pPr>
            <a:r>
              <a:rPr lang="en-US" altLang="ko-KR" sz="1000">
                <a:solidFill>
                  <a:schemeClr val="tx1">
                    <a:lumMod val="65000"/>
                    <a:lumOff val="35000"/>
                  </a:schemeClr>
                </a:solidFill>
                <a:latin typeface="+mn-lt"/>
                <a:cs typeface="Arial" pitchFamily="34" charset="0"/>
              </a:rPr>
              <a:t>This text can be replaced with your own text</a:t>
            </a:r>
            <a:endParaRPr lang="ko-KR" altLang="en-US" sz="1000">
              <a:solidFill>
                <a:schemeClr val="tx1">
                  <a:lumMod val="65000"/>
                  <a:lumOff val="35000"/>
                </a:schemeClr>
              </a:solidFill>
              <a:latin typeface="+mn-lt"/>
              <a:cs typeface="Arial" pitchFamily="34" charset="0"/>
            </a:endParaRPr>
          </a:p>
        </p:txBody>
      </p:sp>
      <p:sp>
        <p:nvSpPr>
          <p:cNvPr id="10" name="Title 1">
            <a:extLst>
              <a:ext uri="{FF2B5EF4-FFF2-40B4-BE49-F238E27FC236}">
                <a16:creationId xmlns:a16="http://schemas.microsoft.com/office/drawing/2014/main" id="{C6AD0303-FAF6-40B7-9DEB-08AFB34663A1}"/>
              </a:ext>
            </a:extLst>
          </p:cNvPr>
          <p:cNvSpPr>
            <a:spLocks noGrp="1"/>
          </p:cNvSpPr>
          <p:nvPr userDrawn="1">
            <p:ph type="title" hasCustomPrompt="1"/>
          </p:nvPr>
        </p:nvSpPr>
        <p:spPr>
          <a:xfrm>
            <a:off x="4427984" y="2285796"/>
            <a:ext cx="4032448" cy="540000"/>
          </a:xfrm>
          <a:prstGeom prst="rect">
            <a:avLst/>
          </a:prstGeom>
        </p:spPr>
        <p:txBody>
          <a:bodyPr anchor="ctr"/>
          <a:lstStyle>
            <a:lvl1pPr algn="l">
              <a:defRPr sz="2000" b="1" baseline="0">
                <a:solidFill>
                  <a:schemeClr val="tx1">
                    <a:lumMod val="75000"/>
                    <a:lumOff val="25000"/>
                  </a:schemeClr>
                </a:solidFill>
                <a:latin typeface="+mj-lt"/>
                <a:cs typeface="Arial" pitchFamily="34" charset="0"/>
              </a:defRPr>
            </a:lvl1pPr>
          </a:lstStyle>
          <a:p>
            <a:r>
              <a:rPr lang="en-US" altLang="ko-KR"/>
              <a:t>FREE PPT TEMPLATES</a:t>
            </a:r>
            <a:endParaRPr lang="ko-KR" altLang="en-US"/>
          </a:p>
        </p:txBody>
      </p:sp>
    </p:spTree>
    <p:extLst>
      <p:ext uri="{BB962C8B-B14F-4D97-AF65-F5344CB8AC3E}">
        <p14:creationId xmlns:p14="http://schemas.microsoft.com/office/powerpoint/2010/main" val="2975361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EBCD8F5-B952-4024-B2F0-53E21A9D4803}"/>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
        <p:nvSpPr>
          <p:cNvPr id="4" name="Text Placeholder 9">
            <a:extLst>
              <a:ext uri="{FF2B5EF4-FFF2-40B4-BE49-F238E27FC236}">
                <a16:creationId xmlns:a16="http://schemas.microsoft.com/office/drawing/2014/main" id="{CE2BB9C2-E1D2-4E0C-BFE1-64849A73E127}"/>
              </a:ext>
            </a:extLst>
          </p:cNvPr>
          <p:cNvSpPr>
            <a:spLocks noGrp="1"/>
          </p:cNvSpPr>
          <p:nvPr>
            <p:ph type="body" sz="quarter" idx="12"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a:t>This text con be replaced with your own text</a:t>
            </a:r>
            <a:endParaRPr lang="ko-KR" altLang="en-US"/>
          </a:p>
        </p:txBody>
      </p:sp>
    </p:spTree>
    <p:extLst>
      <p:ext uri="{BB962C8B-B14F-4D97-AF65-F5344CB8AC3E}">
        <p14:creationId xmlns:p14="http://schemas.microsoft.com/office/powerpoint/2010/main" val="11751791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Tree>
    <p:extLst>
      <p:ext uri="{BB962C8B-B14F-4D97-AF65-F5344CB8AC3E}">
        <p14:creationId xmlns:p14="http://schemas.microsoft.com/office/powerpoint/2010/main" val="174518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EBCD8F5-B952-4024-B2F0-53E21A9D4803}"/>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
        <p:nvSpPr>
          <p:cNvPr id="4" name="Text Placeholder 9">
            <a:extLst>
              <a:ext uri="{FF2B5EF4-FFF2-40B4-BE49-F238E27FC236}">
                <a16:creationId xmlns:a16="http://schemas.microsoft.com/office/drawing/2014/main" id="{CE2BB9C2-E1D2-4E0C-BFE1-64849A73E127}"/>
              </a:ext>
            </a:extLst>
          </p:cNvPr>
          <p:cNvSpPr>
            <a:spLocks noGrp="1"/>
          </p:cNvSpPr>
          <p:nvPr>
            <p:ph type="body" sz="quarter" idx="12"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a:t>This text con be replaced with your own text</a:t>
            </a:r>
            <a:endParaRPr lang="ko-KR" altLang="en-US"/>
          </a:p>
        </p:txBody>
      </p:sp>
    </p:spTree>
    <p:extLst>
      <p:ext uri="{BB962C8B-B14F-4D97-AF65-F5344CB8AC3E}">
        <p14:creationId xmlns:p14="http://schemas.microsoft.com/office/powerpoint/2010/main" val="112439736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3688" y="25735"/>
            <a:ext cx="7380312"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pic>
        <p:nvPicPr>
          <p:cNvPr id="4" name="Picture 3" descr="A picture containing wheel, drawing, light&#10;&#10;Description automatically generated">
            <a:extLst>
              <a:ext uri="{FF2B5EF4-FFF2-40B4-BE49-F238E27FC236}">
                <a16:creationId xmlns:a16="http://schemas.microsoft.com/office/drawing/2014/main" id="{02621B84-9A97-EE4B-B3A3-5A9D460A7E52}"/>
              </a:ext>
            </a:extLst>
          </p:cNvPr>
          <p:cNvPicPr>
            <a:picLocks noChangeAspect="1"/>
          </p:cNvPicPr>
          <p:nvPr userDrawn="1"/>
        </p:nvPicPr>
        <p:blipFill>
          <a:blip r:embed="rId3" cstate="screen">
            <a:alphaModFix amt="53000"/>
            <a:extLst>
              <a:ext uri="{28A0092B-C50C-407E-A947-70E740481C1C}">
                <a14:useLocalDpi xmlns:a14="http://schemas.microsoft.com/office/drawing/2010/main"/>
              </a:ext>
            </a:extLst>
          </a:blip>
          <a:stretch>
            <a:fillRect/>
          </a:stretch>
        </p:blipFill>
        <p:spPr>
          <a:xfrm rot="20311978">
            <a:off x="-376390" y="2133546"/>
            <a:ext cx="1966150" cy="876407"/>
          </a:xfrm>
          <a:prstGeom prst="rect">
            <a:avLst/>
          </a:prstGeom>
        </p:spPr>
      </p:pic>
    </p:spTree>
    <p:extLst>
      <p:ext uri="{BB962C8B-B14F-4D97-AF65-F5344CB8AC3E}">
        <p14:creationId xmlns:p14="http://schemas.microsoft.com/office/powerpoint/2010/main" val="407445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Isosceles Triangle 3"/>
          <p:cNvSpPr/>
          <p:nvPr userDrawn="1"/>
        </p:nvSpPr>
        <p:spPr>
          <a:xfrm rot="18846045">
            <a:off x="4183006" y="327638"/>
            <a:ext cx="3931058" cy="3388842"/>
          </a:xfrm>
          <a:prstGeom prst="triangle">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Picture Placeholder 2"/>
          <p:cNvSpPr>
            <a:spLocks noGrp="1"/>
          </p:cNvSpPr>
          <p:nvPr>
            <p:ph type="pic" idx="12" hasCustomPrompt="1"/>
          </p:nvPr>
        </p:nvSpPr>
        <p:spPr>
          <a:xfrm>
            <a:off x="5580112" y="1340365"/>
            <a:ext cx="2016225" cy="248240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37418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2"/>
          <p:cNvSpPr>
            <a:spLocks noGrp="1"/>
          </p:cNvSpPr>
          <p:nvPr>
            <p:ph type="pic" idx="11" hasCustomPrompt="1"/>
          </p:nvPr>
        </p:nvSpPr>
        <p:spPr>
          <a:xfrm>
            <a:off x="0" y="0"/>
            <a:ext cx="9144000" cy="2571750"/>
          </a:xfrm>
          <a:prstGeom prst="rect">
            <a:avLst/>
          </a:prstGeom>
          <a:solidFill>
            <a:schemeClr val="bg1">
              <a:lumMod val="7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Tree>
    <p:extLst>
      <p:ext uri="{BB962C8B-B14F-4D97-AF65-F5344CB8AC3E}">
        <p14:creationId xmlns:p14="http://schemas.microsoft.com/office/powerpoint/2010/main" val="72423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Picture Placeholder 2"/>
          <p:cNvSpPr>
            <a:spLocks noGrp="1"/>
          </p:cNvSpPr>
          <p:nvPr>
            <p:ph type="pic" idx="11" hasCustomPrompt="1"/>
          </p:nvPr>
        </p:nvSpPr>
        <p:spPr>
          <a:xfrm>
            <a:off x="2661159" y="1176822"/>
            <a:ext cx="1828800" cy="1727992"/>
          </a:xfrm>
          <a:prstGeom prst="rect">
            <a:avLst/>
          </a:prstGeom>
          <a:solidFill>
            <a:schemeClr val="bg1">
              <a:lumMod val="95000"/>
            </a:schemeClr>
          </a:solidFill>
        </p:spPr>
        <p:txBody>
          <a:bodyPr anchor="ctr"/>
          <a:lstStyle>
            <a:lvl1pPr marL="0" indent="0" algn="ctr">
              <a:buNone/>
              <a:defRPr sz="16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1" name="Picture Placeholder 2"/>
          <p:cNvSpPr>
            <a:spLocks noGrp="1"/>
          </p:cNvSpPr>
          <p:nvPr>
            <p:ph type="pic" idx="14" hasCustomPrompt="1"/>
          </p:nvPr>
        </p:nvSpPr>
        <p:spPr>
          <a:xfrm>
            <a:off x="4653380" y="1176822"/>
            <a:ext cx="1828800" cy="1727992"/>
          </a:xfrm>
          <a:prstGeom prst="rect">
            <a:avLst/>
          </a:prstGeom>
          <a:solidFill>
            <a:schemeClr val="bg1">
              <a:lumMod val="95000"/>
            </a:schemeClr>
          </a:solidFill>
        </p:spPr>
        <p:txBody>
          <a:bodyPr anchor="ctr"/>
          <a:lstStyle>
            <a:lvl1pPr marL="0" indent="0" algn="ctr">
              <a:buNone/>
              <a:defRPr sz="16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2" name="Picture Placeholder 2"/>
          <p:cNvSpPr>
            <a:spLocks noGrp="1"/>
          </p:cNvSpPr>
          <p:nvPr>
            <p:ph type="pic" idx="15" hasCustomPrompt="1"/>
          </p:nvPr>
        </p:nvSpPr>
        <p:spPr>
          <a:xfrm>
            <a:off x="4653380" y="3011113"/>
            <a:ext cx="1828800" cy="1727992"/>
          </a:xfrm>
          <a:prstGeom prst="rect">
            <a:avLst/>
          </a:prstGeom>
          <a:solidFill>
            <a:schemeClr val="bg1">
              <a:lumMod val="95000"/>
            </a:schemeClr>
          </a:solidFill>
        </p:spPr>
        <p:txBody>
          <a:bodyPr anchor="ctr"/>
          <a:lstStyle>
            <a:lvl1pPr marL="0" indent="0" algn="ctr">
              <a:buNone/>
              <a:defRPr sz="16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3" name="Picture Placeholder 2"/>
          <p:cNvSpPr>
            <a:spLocks noGrp="1"/>
          </p:cNvSpPr>
          <p:nvPr>
            <p:ph type="pic" idx="16" hasCustomPrompt="1"/>
          </p:nvPr>
        </p:nvSpPr>
        <p:spPr>
          <a:xfrm>
            <a:off x="2661159" y="3011113"/>
            <a:ext cx="1828800" cy="1727992"/>
          </a:xfrm>
          <a:prstGeom prst="rect">
            <a:avLst/>
          </a:prstGeom>
          <a:solidFill>
            <a:schemeClr val="bg1">
              <a:lumMod val="95000"/>
            </a:schemeClr>
          </a:solidFill>
        </p:spPr>
        <p:txBody>
          <a:bodyPr anchor="ctr"/>
          <a:lstStyle>
            <a:lvl1pPr marL="0" indent="0" algn="ctr">
              <a:buNone/>
              <a:defRPr sz="16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14" name="Rectangle 13"/>
          <p:cNvSpPr/>
          <p:nvPr userDrawn="1"/>
        </p:nvSpPr>
        <p:spPr>
          <a:xfrm>
            <a:off x="668938" y="1176822"/>
            <a:ext cx="1828800"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14"/>
          <p:cNvSpPr/>
          <p:nvPr userDrawn="1"/>
        </p:nvSpPr>
        <p:spPr>
          <a:xfrm>
            <a:off x="6645602" y="1176822"/>
            <a:ext cx="1828800"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5"/>
          <p:cNvSpPr/>
          <p:nvPr userDrawn="1"/>
        </p:nvSpPr>
        <p:spPr>
          <a:xfrm>
            <a:off x="6645602" y="3011109"/>
            <a:ext cx="1828800" cy="17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ectangle 16"/>
          <p:cNvSpPr/>
          <p:nvPr userDrawn="1"/>
        </p:nvSpPr>
        <p:spPr>
          <a:xfrm>
            <a:off x="668938" y="3011109"/>
            <a:ext cx="1828800" cy="172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itle 1">
            <a:extLst>
              <a:ext uri="{FF2B5EF4-FFF2-40B4-BE49-F238E27FC236}">
                <a16:creationId xmlns:a16="http://schemas.microsoft.com/office/drawing/2014/main" id="{C04E2E11-A6E0-49CA-B50A-B4CE00AA51B2}"/>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
        <p:nvSpPr>
          <p:cNvPr id="18" name="Text Placeholder 9">
            <a:extLst>
              <a:ext uri="{FF2B5EF4-FFF2-40B4-BE49-F238E27FC236}">
                <a16:creationId xmlns:a16="http://schemas.microsoft.com/office/drawing/2014/main" id="{87C6EABD-F67F-49B4-A51B-E101FB5998F7}"/>
              </a:ext>
            </a:extLst>
          </p:cNvPr>
          <p:cNvSpPr>
            <a:spLocks noGrp="1"/>
          </p:cNvSpPr>
          <p:nvPr>
            <p:ph type="body" sz="quarter" idx="12"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a:t>This text con be replaced with your own text</a:t>
            </a:r>
            <a:endParaRPr lang="ko-KR" altLang="en-US"/>
          </a:p>
        </p:txBody>
      </p:sp>
    </p:spTree>
    <p:extLst>
      <p:ext uri="{BB962C8B-B14F-4D97-AF65-F5344CB8AC3E}">
        <p14:creationId xmlns:p14="http://schemas.microsoft.com/office/powerpoint/2010/main" val="35380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362"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788024" y="1136584"/>
            <a:ext cx="3672408" cy="3661662"/>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idx="11" hasCustomPrompt="1"/>
          </p:nvPr>
        </p:nvSpPr>
        <p:spPr>
          <a:xfrm>
            <a:off x="4947625" y="1297014"/>
            <a:ext cx="3325137" cy="232379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Insert Your Image</a:t>
            </a:r>
            <a:endParaRPr lang="ko-KR" altLang="en-US"/>
          </a:p>
        </p:txBody>
      </p:sp>
      <p:sp>
        <p:nvSpPr>
          <p:cNvPr id="5" name="Title 1">
            <a:extLst>
              <a:ext uri="{FF2B5EF4-FFF2-40B4-BE49-F238E27FC236}">
                <a16:creationId xmlns:a16="http://schemas.microsoft.com/office/drawing/2014/main" id="{31A1507E-95E7-4D48-BBB7-ECCACC931BF6}"/>
              </a:ext>
            </a:extLst>
          </p:cNvPr>
          <p:cNvSpPr>
            <a:spLocks noGrp="1"/>
          </p:cNvSpPr>
          <p:nvPr>
            <p:ph type="title" hasCustomPrompt="1"/>
          </p:nvPr>
        </p:nvSpPr>
        <p:spPr>
          <a:xfrm>
            <a:off x="0" y="51471"/>
            <a:ext cx="9144000" cy="648071"/>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a:t> Free PPT _ Click to add title</a:t>
            </a:r>
            <a:endParaRPr lang="ko-KR" altLang="en-US"/>
          </a:p>
        </p:txBody>
      </p:sp>
      <p:sp>
        <p:nvSpPr>
          <p:cNvPr id="6" name="Text Placeholder 9">
            <a:extLst>
              <a:ext uri="{FF2B5EF4-FFF2-40B4-BE49-F238E27FC236}">
                <a16:creationId xmlns:a16="http://schemas.microsoft.com/office/drawing/2014/main" id="{29D945A9-9C37-4202-A44A-216BEE4A5EB3}"/>
              </a:ext>
            </a:extLst>
          </p:cNvPr>
          <p:cNvSpPr>
            <a:spLocks noGrp="1"/>
          </p:cNvSpPr>
          <p:nvPr>
            <p:ph type="body" sz="quarter" idx="12" hasCustomPrompt="1"/>
          </p:nvPr>
        </p:nvSpPr>
        <p:spPr>
          <a:xfrm>
            <a:off x="-1" y="699566"/>
            <a:ext cx="9143999" cy="216000"/>
          </a:xfrm>
          <a:prstGeom prst="rect">
            <a:avLst/>
          </a:prstGeom>
        </p:spPr>
        <p:txBody>
          <a:bodyPr lIns="108000" anchor="ctr"/>
          <a:lstStyle>
            <a:lvl1pPr marL="0" indent="0" algn="ctr">
              <a:buNone/>
              <a:defRPr sz="1200" b="0" baseline="0">
                <a:solidFill>
                  <a:schemeClr val="tx1">
                    <a:lumMod val="75000"/>
                    <a:lumOff val="25000"/>
                  </a:schemeClr>
                </a:solidFill>
                <a:effectLst/>
                <a:latin typeface="+mn-lt"/>
                <a:cs typeface="Arial" pitchFamily="34" charset="0"/>
              </a:defRPr>
            </a:lvl1pPr>
          </a:lstStyle>
          <a:p>
            <a:pPr lvl="0"/>
            <a:r>
              <a:rPr lang="en-US" altLang="ko-KR"/>
              <a:t>This text con be replaced with your own text</a:t>
            </a:r>
            <a:endParaRPr lang="ko-KR" altLang="en-US"/>
          </a:p>
        </p:txBody>
      </p:sp>
    </p:spTree>
    <p:extLst>
      <p:ext uri="{BB962C8B-B14F-4D97-AF65-F5344CB8AC3E}">
        <p14:creationId xmlns:p14="http://schemas.microsoft.com/office/powerpoint/2010/main" val="210527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91836"/>
      </p:ext>
    </p:extLst>
  </p:cSld>
  <p:clrMap bg1="lt1" tx1="dk1" bg2="lt2" tx2="dk2" accent1="accent1" accent2="accent2" accent3="accent3" accent4="accent4" accent5="accent5" accent6="accent6" hlink="hlink" folHlink="folHlink"/>
  <p:sldLayoutIdLst>
    <p:sldLayoutId id="2147483650" r:id="rId1"/>
    <p:sldLayoutId id="2147483671" r:id="rId2"/>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594083"/>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5" r:id="rId3"/>
    <p:sldLayoutId id="2147483667" r:id="rId4"/>
    <p:sldLayoutId id="2147483656" r:id="rId5"/>
    <p:sldLayoutId id="2147483670" r:id="rId6"/>
    <p:sldLayoutId id="2147483657" r:id="rId7"/>
    <p:sldLayoutId id="2147483658" r:id="rId8"/>
    <p:sldLayoutId id="2147483659" r:id="rId9"/>
    <p:sldLayoutId id="2147483662" r:id="rId10"/>
    <p:sldLayoutId id="2147483663" r:id="rId11"/>
    <p:sldLayoutId id="2147483660" r:id="rId12"/>
    <p:sldLayoutId id="2147483661" r:id="rId13"/>
    <p:sldLayoutId id="2147483664" r:id="rId14"/>
    <p:sldLayoutId id="2147483669" r:id="rId15"/>
    <p:sldLayoutId id="2147483672" r:id="rId16"/>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49472"/>
      </p:ext>
    </p:extLst>
  </p:cSld>
  <p:clrMap bg1="lt1" tx1="dk1" bg2="lt2" tx2="dk2" accent1="accent1" accent2="accent2" accent3="accent3" accent4="accent4" accent5="accent5" accent6="accent6" hlink="hlink" folHlink="folHlink"/>
  <p:sldLayoutIdLst>
    <p:sldLayoutId id="2147483651" r:id="rId1"/>
    <p:sldLayoutId id="2147483674" r:id="rId2"/>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anifunding.org.uk/" TargetMode="External"/><Relationship Id="rId2" Type="http://schemas.openxmlformats.org/officeDocument/2006/relationships/hyperlink" Target="http://www.girlguidingulster.org.uk/"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eani.smapply.org/" TargetMode="External"/><Relationship Id="rId2" Type="http://schemas.openxmlformats.org/officeDocument/2006/relationships/hyperlink" Target="http://www.girlguidingulster.org.uk/"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youthfunding@eani.org.uk" TargetMode="External"/><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eanifunding.org.uk/wp-content/uploads/2020/01/Disclosure-and-barring-arrangements-guidance-for-schools-and-employing-authorities-volunteers.pdf" TargetMode="External"/><Relationship Id="rId2" Type="http://schemas.openxmlformats.org/officeDocument/2006/relationships/image" Target="../media/image19.emf"/><Relationship Id="rId1" Type="http://schemas.openxmlformats.org/officeDocument/2006/relationships/slideLayout" Target="../slideLayouts/slideLayout4.xml"/><Relationship Id="rId5" Type="http://schemas.openxmlformats.org/officeDocument/2006/relationships/image" Target="../media/image20.emf"/><Relationship Id="rId4" Type="http://schemas.openxmlformats.org/officeDocument/2006/relationships/hyperlink" Target="https://eanifunding.org.uk/child-protection-policy-guidan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7t5XO7wY3_4"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eanifunding.org.uk/tcs/terms-and-conditions-for-use-of-generic-youth-provision-fundin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anifunding.org.uk/tcs/terms-and-conditions-for-use-of-generic-youth-provision-funding/" TargetMode="External"/><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anifunding.org.uk/funding/" TargetMode="Externa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210021" y="3223718"/>
            <a:ext cx="2880320" cy="716184"/>
          </a:xfrm>
        </p:spPr>
        <p:txBody>
          <a:bodyPr anchor="ctr"/>
          <a:lstStyle/>
          <a:p>
            <a:pPr>
              <a:spcBef>
                <a:spcPts val="0"/>
              </a:spcBef>
              <a:defRPr/>
            </a:pPr>
            <a:r>
              <a:rPr lang="en-GB" altLang="ko-KR" sz="1000" dirty="0">
                <a:solidFill>
                  <a:schemeClr val="tx1">
                    <a:lumMod val="75000"/>
                    <a:lumOff val="25000"/>
                  </a:schemeClr>
                </a:solidFill>
              </a:rPr>
              <a:t>Guidance for Local Voluntary </a:t>
            </a:r>
          </a:p>
          <a:p>
            <a:pPr>
              <a:spcBef>
                <a:spcPts val="0"/>
              </a:spcBef>
              <a:defRPr/>
            </a:pPr>
            <a:r>
              <a:rPr lang="en-GB" altLang="ko-KR" sz="1000" dirty="0">
                <a:solidFill>
                  <a:schemeClr val="tx1">
                    <a:lumMod val="75000"/>
                    <a:lumOff val="25000"/>
                  </a:schemeClr>
                </a:solidFill>
              </a:rPr>
              <a:t>Youth Organisations </a:t>
            </a:r>
          </a:p>
          <a:p>
            <a:pPr>
              <a:spcBef>
                <a:spcPts val="0"/>
              </a:spcBef>
              <a:defRPr/>
            </a:pPr>
            <a:r>
              <a:rPr lang="en-GB" altLang="ko-KR" sz="1000" dirty="0">
                <a:solidFill>
                  <a:schemeClr val="tx1">
                    <a:lumMod val="75000"/>
                    <a:lumOff val="25000"/>
                  </a:schemeClr>
                </a:solidFill>
              </a:rPr>
              <a:t>2024-2025</a:t>
            </a:r>
          </a:p>
        </p:txBody>
      </p:sp>
      <p:sp>
        <p:nvSpPr>
          <p:cNvPr id="6" name="Title 5"/>
          <p:cNvSpPr>
            <a:spLocks noGrp="1"/>
          </p:cNvSpPr>
          <p:nvPr>
            <p:ph type="title"/>
          </p:nvPr>
        </p:nvSpPr>
        <p:spPr>
          <a:xfrm>
            <a:off x="3131840" y="2139702"/>
            <a:ext cx="3024336" cy="1296144"/>
          </a:xfrm>
        </p:spPr>
        <p:txBody>
          <a:bodyPr/>
          <a:lstStyle/>
          <a:p>
            <a:r>
              <a:rPr lang="en-US" altLang="ko-KR" sz="2200">
                <a:latin typeface="Arial Rounded MT Bold" panose="020F0704030504030204" pitchFamily="34" charset="77"/>
              </a:rPr>
              <a:t>Registration &amp; Generic/Non-Targeted Funding</a:t>
            </a:r>
            <a:endParaRPr lang="ko-KR" altLang="en-US" sz="2200">
              <a:latin typeface="Arial Rounded MT Bold" panose="020F0704030504030204" pitchFamily="34" charset="77"/>
            </a:endParaRPr>
          </a:p>
        </p:txBody>
      </p:sp>
      <p:pic>
        <p:nvPicPr>
          <p:cNvPr id="3" name="Picture 2">
            <a:extLst>
              <a:ext uri="{FF2B5EF4-FFF2-40B4-BE49-F238E27FC236}">
                <a16:creationId xmlns:a16="http://schemas.microsoft.com/office/drawing/2014/main" id="{55F04DE6-1C75-A14A-8A70-93F7EAC026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38975" y="1779662"/>
            <a:ext cx="2051200" cy="557431"/>
          </a:xfrm>
          <a:prstGeom prst="rect">
            <a:avLst/>
          </a:prstGeom>
        </p:spPr>
      </p:pic>
      <p:sp>
        <p:nvSpPr>
          <p:cNvPr id="2" name="TextBox 1">
            <a:extLst>
              <a:ext uri="{FF2B5EF4-FFF2-40B4-BE49-F238E27FC236}">
                <a16:creationId xmlns:a16="http://schemas.microsoft.com/office/drawing/2014/main" id="{EAF02EA9-1E8E-BB4D-B4FD-5B317072434F}"/>
              </a:ext>
            </a:extLst>
          </p:cNvPr>
          <p:cNvSpPr txBox="1"/>
          <p:nvPr/>
        </p:nvSpPr>
        <p:spPr>
          <a:xfrm>
            <a:off x="3059832" y="4587974"/>
            <a:ext cx="3024336" cy="369332"/>
          </a:xfrm>
          <a:prstGeom prst="rect">
            <a:avLst/>
          </a:prstGeom>
          <a:noFill/>
        </p:spPr>
        <p:txBody>
          <a:bodyPr wrap="square" rtlCol="0">
            <a:spAutoFit/>
          </a:bodyPr>
          <a:lstStyle/>
          <a:p>
            <a:r>
              <a:rPr lang="en-GB">
                <a:solidFill>
                  <a:srgbClr val="2FC5FB"/>
                </a:solidFill>
                <a:latin typeface="Arial Rounded MT Bold" panose="020F0704030504030204" pitchFamily="34" charset="77"/>
              </a:rPr>
              <a:t>What</a:t>
            </a:r>
            <a:r>
              <a:rPr lang="en-GB">
                <a:latin typeface="Arial Rounded MT Bold" panose="020F0704030504030204" pitchFamily="34" charset="77"/>
              </a:rPr>
              <a:t> </a:t>
            </a:r>
            <a:r>
              <a:rPr lang="en-GB">
                <a:solidFill>
                  <a:srgbClr val="FE4D3B"/>
                </a:solidFill>
                <a:latin typeface="Arial Rounded MT Bold" panose="020F0704030504030204" pitchFamily="34" charset="77"/>
              </a:rPr>
              <a:t>You</a:t>
            </a:r>
            <a:r>
              <a:rPr lang="en-GB">
                <a:latin typeface="Arial Rounded MT Bold" panose="020F0704030504030204" pitchFamily="34" charset="77"/>
              </a:rPr>
              <a:t> </a:t>
            </a:r>
            <a:r>
              <a:rPr lang="en-GB">
                <a:solidFill>
                  <a:srgbClr val="F2AC30"/>
                </a:solidFill>
                <a:latin typeface="Arial Rounded MT Bold" panose="020F0704030504030204" pitchFamily="34" charset="77"/>
              </a:rPr>
              <a:t>Need</a:t>
            </a:r>
            <a:r>
              <a:rPr lang="en-GB">
                <a:latin typeface="Arial Rounded MT Bold" panose="020F0704030504030204" pitchFamily="34" charset="77"/>
              </a:rPr>
              <a:t> </a:t>
            </a:r>
            <a:r>
              <a:rPr lang="en-GB">
                <a:solidFill>
                  <a:srgbClr val="33E97C"/>
                </a:solidFill>
                <a:latin typeface="Arial Rounded MT Bold" panose="020F0704030504030204" pitchFamily="34" charset="77"/>
              </a:rPr>
              <a:t>To</a:t>
            </a:r>
            <a:r>
              <a:rPr lang="en-GB">
                <a:latin typeface="Arial Rounded MT Bold" panose="020F0704030504030204" pitchFamily="34" charset="77"/>
              </a:rPr>
              <a:t> </a:t>
            </a:r>
            <a:r>
              <a:rPr lang="en-GB">
                <a:solidFill>
                  <a:srgbClr val="FE3EE5"/>
                </a:solidFill>
                <a:latin typeface="Arial Rounded MT Bold" panose="020F0704030504030204" pitchFamily="34" charset="77"/>
              </a:rPr>
              <a:t>Know</a:t>
            </a:r>
          </a:p>
        </p:txBody>
      </p:sp>
    </p:spTree>
    <p:extLst>
      <p:ext uri="{BB962C8B-B14F-4D97-AF65-F5344CB8AC3E}">
        <p14:creationId xmlns:p14="http://schemas.microsoft.com/office/powerpoint/2010/main" val="387444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3DAB-76D8-4107-9147-F0938F5F5180}"/>
              </a:ext>
            </a:extLst>
          </p:cNvPr>
          <p:cNvSpPr>
            <a:spLocks noGrp="1"/>
          </p:cNvSpPr>
          <p:nvPr>
            <p:ph type="title"/>
          </p:nvPr>
        </p:nvSpPr>
        <p:spPr/>
        <p:txBody>
          <a:bodyPr/>
          <a:lstStyle/>
          <a:p>
            <a:r>
              <a:rPr lang="en-US" altLang="ko-KR" sz="2000">
                <a:solidFill>
                  <a:schemeClr val="accent3"/>
                </a:solidFill>
              </a:rPr>
              <a:t>How to Register with the EA Youth Service</a:t>
            </a:r>
            <a:endParaRPr lang="en-GB" sz="2000"/>
          </a:p>
        </p:txBody>
      </p:sp>
      <p:graphicFrame>
        <p:nvGraphicFramePr>
          <p:cNvPr id="4" name="Table 3">
            <a:extLst>
              <a:ext uri="{FF2B5EF4-FFF2-40B4-BE49-F238E27FC236}">
                <a16:creationId xmlns:a16="http://schemas.microsoft.com/office/drawing/2014/main" id="{B71E8122-2CCB-46A8-9281-4A9CE90C0D91}"/>
              </a:ext>
            </a:extLst>
          </p:cNvPr>
          <p:cNvGraphicFramePr>
            <a:graphicFrameLocks noGrp="1"/>
          </p:cNvGraphicFramePr>
          <p:nvPr>
            <p:extLst>
              <p:ext uri="{D42A27DB-BD31-4B8C-83A1-F6EECF244321}">
                <p14:modId xmlns:p14="http://schemas.microsoft.com/office/powerpoint/2010/main" val="1949717033"/>
              </p:ext>
            </p:extLst>
          </p:nvPr>
        </p:nvGraphicFramePr>
        <p:xfrm>
          <a:off x="683568" y="1161535"/>
          <a:ext cx="7807044" cy="2997599"/>
        </p:xfrm>
        <a:graphic>
          <a:graphicData uri="http://schemas.openxmlformats.org/drawingml/2006/table">
            <a:tbl>
              <a:tblPr firstRow="1" bandRow="1">
                <a:tableStyleId>{93296810-A885-4BE3-A3E7-6D5BEEA58F35}</a:tableStyleId>
              </a:tblPr>
              <a:tblGrid>
                <a:gridCol w="777741">
                  <a:extLst>
                    <a:ext uri="{9D8B030D-6E8A-4147-A177-3AD203B41FA5}">
                      <a16:colId xmlns:a16="http://schemas.microsoft.com/office/drawing/2014/main" val="1412928846"/>
                    </a:ext>
                  </a:extLst>
                </a:gridCol>
                <a:gridCol w="7029303">
                  <a:extLst>
                    <a:ext uri="{9D8B030D-6E8A-4147-A177-3AD203B41FA5}">
                      <a16:colId xmlns:a16="http://schemas.microsoft.com/office/drawing/2014/main" val="75780350"/>
                    </a:ext>
                  </a:extLst>
                </a:gridCol>
              </a:tblGrid>
              <a:tr h="5287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a:latin typeface="+mn-lt"/>
                        </a:rPr>
                        <a:t>Step</a:t>
                      </a:r>
                      <a:endParaRPr lang="ko-KR" altLang="en-US" sz="1300" b="0">
                        <a:solidFill>
                          <a:schemeClr val="tx1">
                            <a:lumMod val="65000"/>
                            <a:lumOff val="3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accent5"/>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a:latin typeface="+mn-lt"/>
                        </a:rPr>
                        <a:t>Not Registered with EA</a:t>
                      </a:r>
                      <a:endParaRPr lang="ko-KR" altLang="en-US" sz="1300" b="0">
                        <a:solidFill>
                          <a:schemeClr val="tx1">
                            <a:lumMod val="65000"/>
                            <a:lumOff val="35000"/>
                          </a:schemeClr>
                        </a:solidFill>
                        <a:latin typeface="+mn-lt"/>
                        <a:cs typeface="Arial" pitchFamily="34" charset="0"/>
                      </a:endParaRPr>
                    </a:p>
                  </a:txBody>
                  <a:tcPr anchor="ctr">
                    <a:solidFill>
                      <a:schemeClr val="accent5"/>
                    </a:solidFill>
                  </a:tcPr>
                </a:tc>
                <a:extLst>
                  <a:ext uri="{0D108BD9-81ED-4DB2-BD59-A6C34878D82A}">
                    <a16:rowId xmlns:a16="http://schemas.microsoft.com/office/drawing/2014/main" val="2429782698"/>
                  </a:ext>
                </a:extLst>
              </a:tr>
              <a:tr h="4411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GB" altLang="ko-KR" sz="4800" b="1">
                          <a:solidFill>
                            <a:schemeClr val="tx1">
                              <a:lumMod val="75000"/>
                              <a:lumOff val="25000"/>
                            </a:schemeClr>
                          </a:solidFill>
                          <a:latin typeface="+mn-lt"/>
                          <a:cs typeface="Arial" pitchFamily="34" charset="0"/>
                        </a:rPr>
                        <a:t>1</a:t>
                      </a:r>
                      <a:endParaRPr lang="ko-KR" altLang="en-US" sz="4800" b="1">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200" b="1" dirty="0">
                          <a:solidFill>
                            <a:schemeClr val="tx1">
                              <a:lumMod val="75000"/>
                              <a:lumOff val="25000"/>
                            </a:schemeClr>
                          </a:solidFill>
                          <a:latin typeface="+mn-lt"/>
                          <a:cs typeface="Arial" pitchFamily="34" charset="0"/>
                        </a:rPr>
                        <a:t>Prepare the documents you will require for registration such as safeguarding policies, governing document (both available at </a:t>
                      </a:r>
                      <a:r>
                        <a:rPr lang="en-GB" altLang="ko-KR" sz="1200" b="1" dirty="0">
                          <a:solidFill>
                            <a:schemeClr val="tx1">
                              <a:lumMod val="75000"/>
                              <a:lumOff val="25000"/>
                            </a:schemeClr>
                          </a:solidFill>
                          <a:latin typeface="+mn-lt"/>
                          <a:cs typeface="Arial" pitchFamily="34" charset="0"/>
                          <a:hlinkClick r:id="rId2"/>
                        </a:rPr>
                        <a:t>www.girlguidingulster.org.uk</a:t>
                      </a:r>
                      <a:r>
                        <a:rPr lang="en-GB" altLang="ko-KR" sz="1200" b="1" dirty="0">
                          <a:solidFill>
                            <a:schemeClr val="tx1">
                              <a:lumMod val="75000"/>
                              <a:lumOff val="25000"/>
                            </a:schemeClr>
                          </a:solidFill>
                          <a:latin typeface="+mn-lt"/>
                          <a:cs typeface="Arial" pitchFamily="34" charset="0"/>
                        </a:rPr>
                        <a:t> website in the resources section) and bank account information.</a:t>
                      </a:r>
                      <a:endParaRPr lang="ko-KR" altLang="en-US" sz="1200" b="1"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4039682284"/>
                  </a:ext>
                </a:extLst>
              </a:tr>
              <a:tr h="4411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GB" altLang="ko-KR" sz="4800" b="1" dirty="0">
                          <a:solidFill>
                            <a:schemeClr val="tx1">
                              <a:lumMod val="75000"/>
                              <a:lumOff val="25000"/>
                            </a:schemeClr>
                          </a:solidFill>
                          <a:latin typeface="+mn-lt"/>
                          <a:cs typeface="Arial" pitchFamily="34" charset="0"/>
                        </a:rPr>
                        <a:t>2</a:t>
                      </a:r>
                      <a:endParaRPr lang="ko-KR" altLang="en-US" sz="4800" b="1" dirty="0">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rPr>
                        <a:t>Request an Online Account for Our Funding Portal (Ensure this is done more than 48 hours before 18</a:t>
                      </a:r>
                      <a:r>
                        <a:rPr lang="en-US" altLang="ko-KR" sz="1200" b="1" baseline="30000" dirty="0">
                          <a:solidFill>
                            <a:schemeClr val="tx1">
                              <a:lumMod val="75000"/>
                              <a:lumOff val="25000"/>
                            </a:schemeClr>
                          </a:solidFill>
                          <a:latin typeface="+mn-lt"/>
                        </a:rPr>
                        <a:t>th</a:t>
                      </a:r>
                      <a:r>
                        <a:rPr lang="en-US" altLang="ko-KR" sz="1200" b="1" dirty="0">
                          <a:solidFill>
                            <a:schemeClr val="tx1">
                              <a:lumMod val="75000"/>
                              <a:lumOff val="25000"/>
                            </a:schemeClr>
                          </a:solidFill>
                          <a:latin typeface="+mn-lt"/>
                        </a:rPr>
                        <a:t> May deadline)</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cs typeface="Arial" pitchFamily="34" charset="0"/>
                        </a:rPr>
                        <a:t>(Visit </a:t>
                      </a:r>
                      <a:r>
                        <a:rPr lang="en-US" altLang="ko-KR" sz="1200" b="1" dirty="0">
                          <a:solidFill>
                            <a:srgbClr val="FE4D3B"/>
                          </a:solidFill>
                          <a:latin typeface="+mn-lt"/>
                          <a:cs typeface="Arial" pitchFamily="34" charset="0"/>
                          <a:hlinkClick r:id="rId3">
                            <a:extLst>
                              <a:ext uri="{A12FA001-AC4F-418D-AE19-62706E023703}">
                                <ahyp:hlinkClr xmlns:ahyp="http://schemas.microsoft.com/office/drawing/2018/hyperlinkcolor" val="tx"/>
                              </a:ext>
                            </a:extLst>
                          </a:hlinkClick>
                        </a:rPr>
                        <a:t>www.eanifunding.org.uk</a:t>
                      </a:r>
                      <a:r>
                        <a:rPr lang="en-US" altLang="ko-KR" sz="1200" b="1" dirty="0">
                          <a:solidFill>
                            <a:srgbClr val="FE4D3B"/>
                          </a:solidFill>
                          <a:latin typeface="+mn-lt"/>
                          <a:cs typeface="Arial" pitchFamily="34" charset="0"/>
                        </a:rPr>
                        <a:t> </a:t>
                      </a:r>
                      <a:r>
                        <a:rPr lang="en-US" altLang="ko-KR" sz="1200" b="1" dirty="0">
                          <a:solidFill>
                            <a:schemeClr val="tx1">
                              <a:lumMod val="75000"/>
                              <a:lumOff val="25000"/>
                            </a:schemeClr>
                          </a:solidFill>
                          <a:latin typeface="+mn-lt"/>
                          <a:cs typeface="Arial" pitchFamily="34" charset="0"/>
                        </a:rPr>
                        <a:t>and select “Register with EA” to begin the process)</a:t>
                      </a:r>
                      <a:endParaRPr lang="ko-KR" altLang="en-US" sz="1200" b="1"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2915704592"/>
                  </a:ext>
                </a:extLst>
              </a:tr>
              <a:tr h="4411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GB" altLang="ko-KR" sz="4800" b="1">
                          <a:solidFill>
                            <a:schemeClr val="tx1">
                              <a:lumMod val="75000"/>
                              <a:lumOff val="25000"/>
                            </a:schemeClr>
                          </a:solidFill>
                          <a:latin typeface="+mn-lt"/>
                          <a:cs typeface="Arial" pitchFamily="34" charset="0"/>
                        </a:rPr>
                        <a:t>3</a:t>
                      </a:r>
                      <a:endParaRPr lang="ko-KR" altLang="en-US" sz="4800" b="1">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rPr>
                        <a:t>Once your portal account has been issued, complete the Online Registration Form ensuring all questions are answered and applicable safeguarding and governance documentation uploaded before signing and submitting.</a:t>
                      </a:r>
                      <a:endParaRPr lang="ko-KR" altLang="en-US" sz="1200" b="1"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2060991461"/>
                  </a:ext>
                </a:extLst>
              </a:tr>
            </a:tbl>
          </a:graphicData>
        </a:graphic>
      </p:graphicFrame>
    </p:spTree>
    <p:extLst>
      <p:ext uri="{BB962C8B-B14F-4D97-AF65-F5344CB8AC3E}">
        <p14:creationId xmlns:p14="http://schemas.microsoft.com/office/powerpoint/2010/main" val="178792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9D4A-D192-4B40-8A21-50AC69A15E79}"/>
              </a:ext>
            </a:extLst>
          </p:cNvPr>
          <p:cNvSpPr>
            <a:spLocks noGrp="1"/>
          </p:cNvSpPr>
          <p:nvPr>
            <p:ph type="title"/>
          </p:nvPr>
        </p:nvSpPr>
        <p:spPr/>
        <p:txBody>
          <a:bodyPr/>
          <a:lstStyle/>
          <a:p>
            <a:r>
              <a:rPr lang="en-GB" sz="2000">
                <a:solidFill>
                  <a:srgbClr val="FFC000"/>
                </a:solidFill>
              </a:rPr>
              <a:t>How to Re-register with the EA Youth Service</a:t>
            </a:r>
          </a:p>
        </p:txBody>
      </p:sp>
      <p:graphicFrame>
        <p:nvGraphicFramePr>
          <p:cNvPr id="4" name="Table 3">
            <a:extLst>
              <a:ext uri="{FF2B5EF4-FFF2-40B4-BE49-F238E27FC236}">
                <a16:creationId xmlns:a16="http://schemas.microsoft.com/office/drawing/2014/main" id="{B42B11A6-8B8E-477D-BE48-32F96B6F9A81}"/>
              </a:ext>
            </a:extLst>
          </p:cNvPr>
          <p:cNvGraphicFramePr>
            <a:graphicFrameLocks noGrp="1"/>
          </p:cNvGraphicFramePr>
          <p:nvPr>
            <p:extLst>
              <p:ext uri="{D42A27DB-BD31-4B8C-83A1-F6EECF244321}">
                <p14:modId xmlns:p14="http://schemas.microsoft.com/office/powerpoint/2010/main" val="3979861023"/>
              </p:ext>
            </p:extLst>
          </p:nvPr>
        </p:nvGraphicFramePr>
        <p:xfrm>
          <a:off x="628650" y="1370013"/>
          <a:ext cx="7759774" cy="2997599"/>
        </p:xfrm>
        <a:graphic>
          <a:graphicData uri="http://schemas.openxmlformats.org/drawingml/2006/table">
            <a:tbl>
              <a:tblPr firstRow="1" bandRow="1">
                <a:tableStyleId>{93296810-A885-4BE3-A3E7-6D5BEEA58F35}</a:tableStyleId>
              </a:tblPr>
              <a:tblGrid>
                <a:gridCol w="702990">
                  <a:extLst>
                    <a:ext uri="{9D8B030D-6E8A-4147-A177-3AD203B41FA5}">
                      <a16:colId xmlns:a16="http://schemas.microsoft.com/office/drawing/2014/main" val="798792906"/>
                    </a:ext>
                  </a:extLst>
                </a:gridCol>
                <a:gridCol w="7056784">
                  <a:extLst>
                    <a:ext uri="{9D8B030D-6E8A-4147-A177-3AD203B41FA5}">
                      <a16:colId xmlns:a16="http://schemas.microsoft.com/office/drawing/2014/main" val="2722193989"/>
                    </a:ext>
                  </a:extLst>
                </a:gridCol>
              </a:tblGrid>
              <a:tr h="528719">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GB" altLang="ko-KR" sz="1300">
                          <a:latin typeface="+mn-lt"/>
                        </a:rPr>
                        <a:t>Step</a:t>
                      </a:r>
                      <a:endParaRPr lang="ko-KR" altLang="en-US" sz="1300" b="0">
                        <a:solidFill>
                          <a:schemeClr val="tx1">
                            <a:lumMod val="65000"/>
                            <a:lumOff val="35000"/>
                          </a:schemeClr>
                        </a:solidFill>
                        <a:latin typeface="+mn-lt"/>
                        <a:cs typeface="Arial" pitchFamily="34" charset="0"/>
                      </a:endParaRPr>
                    </a:p>
                  </a:txBody>
                  <a:tcPr anchor="c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300">
                          <a:latin typeface="+mn-lt"/>
                        </a:rPr>
                        <a:t>Previously Registered with EA</a:t>
                      </a:r>
                      <a:endParaRPr lang="ko-KR" altLang="en-US" sz="1300" b="0">
                        <a:solidFill>
                          <a:schemeClr val="tx1">
                            <a:lumMod val="65000"/>
                            <a:lumOff val="35000"/>
                          </a:schemeClr>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88792266"/>
                  </a:ext>
                </a:extLst>
              </a:tr>
              <a:tr h="4411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GB" altLang="ko-KR" sz="4800" b="1">
                          <a:solidFill>
                            <a:schemeClr val="tx1">
                              <a:lumMod val="75000"/>
                              <a:lumOff val="25000"/>
                            </a:schemeClr>
                          </a:solidFill>
                          <a:latin typeface="+mn-lt"/>
                          <a:cs typeface="Arial" pitchFamily="34" charset="0"/>
                        </a:rPr>
                        <a:t>1</a:t>
                      </a:r>
                      <a:endParaRPr lang="ko-KR" altLang="en-US" sz="4800" b="1">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200" b="1" dirty="0">
                          <a:solidFill>
                            <a:schemeClr val="tx1">
                              <a:lumMod val="75000"/>
                              <a:lumOff val="25000"/>
                            </a:schemeClr>
                          </a:solidFill>
                          <a:latin typeface="+mn-lt"/>
                          <a:cs typeface="Arial" pitchFamily="34" charset="0"/>
                        </a:rPr>
                        <a:t>Prepare the documents you will require for registration such as safeguarding policies, governing document (both available at </a:t>
                      </a:r>
                      <a:r>
                        <a:rPr lang="en-GB" altLang="ko-KR" sz="1200" b="1" dirty="0">
                          <a:solidFill>
                            <a:schemeClr val="tx1">
                              <a:lumMod val="75000"/>
                              <a:lumOff val="25000"/>
                            </a:schemeClr>
                          </a:solidFill>
                          <a:latin typeface="+mn-lt"/>
                          <a:cs typeface="Arial" pitchFamily="34" charset="0"/>
                          <a:hlinkClick r:id="rId2"/>
                        </a:rPr>
                        <a:t>www.girlguidingulster.org.uk</a:t>
                      </a:r>
                      <a:r>
                        <a:rPr lang="en-GB" altLang="ko-KR" sz="1200" b="1" dirty="0">
                          <a:solidFill>
                            <a:schemeClr val="tx1">
                              <a:lumMod val="75000"/>
                              <a:lumOff val="25000"/>
                            </a:schemeClr>
                          </a:solidFill>
                          <a:latin typeface="+mn-lt"/>
                          <a:cs typeface="Arial" pitchFamily="34" charset="0"/>
                        </a:rPr>
                        <a:t> under the resources section) and bank account information.</a:t>
                      </a:r>
                      <a:endParaRPr lang="ko-KR" altLang="en-US" sz="1200" b="1"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3892396939"/>
                  </a:ext>
                </a:extLst>
              </a:tr>
              <a:tr h="4411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GB" altLang="ko-KR" sz="4800" b="1" dirty="0">
                          <a:solidFill>
                            <a:schemeClr val="tx1">
                              <a:lumMod val="75000"/>
                              <a:lumOff val="25000"/>
                            </a:schemeClr>
                          </a:solidFill>
                          <a:latin typeface="+mn-lt"/>
                          <a:cs typeface="Arial" pitchFamily="34" charset="0"/>
                        </a:rPr>
                        <a:t>2</a:t>
                      </a:r>
                      <a:endParaRPr lang="ko-KR" altLang="en-US" sz="4800" b="1" dirty="0">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a:solidFill>
                            <a:schemeClr val="tx1">
                              <a:lumMod val="75000"/>
                              <a:lumOff val="25000"/>
                            </a:schemeClr>
                          </a:solidFill>
                          <a:latin typeface="+mn-lt"/>
                        </a:rPr>
                        <a:t>Log on to your online account  </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a:solidFill>
                            <a:schemeClr val="tx1">
                              <a:lumMod val="75000"/>
                              <a:lumOff val="25000"/>
                            </a:schemeClr>
                          </a:solidFill>
                          <a:latin typeface="+mn-lt"/>
                          <a:cs typeface="Arial" pitchFamily="34" charset="0"/>
                        </a:rPr>
                        <a:t>(Visit </a:t>
                      </a:r>
                      <a:r>
                        <a:rPr lang="en-US" altLang="ko-KR" sz="1200" b="1">
                          <a:solidFill>
                            <a:srgbClr val="2FC5FB"/>
                          </a:solidFill>
                          <a:latin typeface="+mn-lt"/>
                          <a:cs typeface="Arial" pitchFamily="34" charset="0"/>
                          <a:hlinkClick r:id="rId3">
                            <a:extLst>
                              <a:ext uri="{A12FA001-AC4F-418D-AE19-62706E023703}">
                                <ahyp:hlinkClr xmlns:ahyp="http://schemas.microsoft.com/office/drawing/2018/hyperlinkcolor" val="tx"/>
                              </a:ext>
                            </a:extLst>
                          </a:hlinkClick>
                        </a:rPr>
                        <a:t>www.eani.smapply.org</a:t>
                      </a:r>
                      <a:r>
                        <a:rPr lang="en-US" altLang="ko-KR" sz="1200" b="1">
                          <a:solidFill>
                            <a:schemeClr val="tx1">
                              <a:lumMod val="75000"/>
                              <a:lumOff val="25000"/>
                            </a:schemeClr>
                          </a:solidFill>
                          <a:latin typeface="+mn-lt"/>
                          <a:cs typeface="Arial" pitchFamily="34" charset="0"/>
                        </a:rPr>
                        <a:t>)</a:t>
                      </a:r>
                      <a:endParaRPr lang="ko-KR" altLang="en-US" sz="1200" b="1">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220804450"/>
                  </a:ext>
                </a:extLst>
              </a:tr>
              <a:tr h="4411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GB" altLang="ko-KR" sz="4800" b="1">
                          <a:solidFill>
                            <a:schemeClr val="tx1">
                              <a:lumMod val="75000"/>
                              <a:lumOff val="25000"/>
                            </a:schemeClr>
                          </a:solidFill>
                          <a:latin typeface="+mn-lt"/>
                          <a:cs typeface="Arial" pitchFamily="34" charset="0"/>
                        </a:rPr>
                        <a:t>3</a:t>
                      </a:r>
                      <a:endParaRPr lang="ko-KR" altLang="en-US" sz="4800" b="1">
                        <a:solidFill>
                          <a:schemeClr val="tx1">
                            <a:lumMod val="75000"/>
                            <a:lumOff val="25000"/>
                          </a:schemeClr>
                        </a:solidFill>
                        <a:latin typeface="+mn-lt"/>
                        <a:cs typeface="Arial" pitchFamily="34" charset="0"/>
                      </a:endParaRPr>
                    </a:p>
                  </a:txBody>
                  <a:tcPr anchor="ctr">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n-lt"/>
                        </a:rPr>
                        <a:t>You will be prompted to update your registration form before you can continue to access the current funding opportunities. Changes to this form are outlined later in the presentation.</a:t>
                      </a:r>
                      <a:endParaRPr lang="ko-KR" altLang="en-US" sz="1200" b="1"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4233742214"/>
                  </a:ext>
                </a:extLst>
              </a:tr>
            </a:tbl>
          </a:graphicData>
        </a:graphic>
      </p:graphicFrame>
    </p:spTree>
    <p:extLst>
      <p:ext uri="{BB962C8B-B14F-4D97-AF65-F5344CB8AC3E}">
        <p14:creationId xmlns:p14="http://schemas.microsoft.com/office/powerpoint/2010/main" val="133812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26" y="51471"/>
            <a:ext cx="8676674" cy="648071"/>
          </a:xfrm>
          <a:prstGeom prst="rect">
            <a:avLst/>
          </a:prstGeom>
        </p:spPr>
        <p:txBody>
          <a:bodyPr/>
          <a:lstStyle/>
          <a:p>
            <a:r>
              <a:rPr lang="en-US" altLang="ko-KR" sz="2000">
                <a:solidFill>
                  <a:srgbClr val="FE3EE5"/>
                </a:solidFill>
              </a:rPr>
              <a:t>What information will I need to provide on the registration form</a:t>
            </a:r>
            <a:endParaRPr lang="ko-KR" altLang="en-US" sz="2000">
              <a:solidFill>
                <a:srgbClr val="FE3EE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68368222"/>
              </p:ext>
            </p:extLst>
          </p:nvPr>
        </p:nvGraphicFramePr>
        <p:xfrm>
          <a:off x="135730" y="637309"/>
          <a:ext cx="8908257" cy="4343400"/>
        </p:xfrm>
        <a:graphic>
          <a:graphicData uri="http://schemas.openxmlformats.org/drawingml/2006/table">
            <a:tbl>
              <a:tblPr firstRow="1" bandRow="1">
                <a:tableStyleId>{93296810-A885-4BE3-A3E7-6D5BEEA58F35}</a:tableStyleId>
              </a:tblPr>
              <a:tblGrid>
                <a:gridCol w="2436020">
                  <a:extLst>
                    <a:ext uri="{9D8B030D-6E8A-4147-A177-3AD203B41FA5}">
                      <a16:colId xmlns:a16="http://schemas.microsoft.com/office/drawing/2014/main" val="2910255205"/>
                    </a:ext>
                  </a:extLst>
                </a:gridCol>
                <a:gridCol w="6472237">
                  <a:extLst>
                    <a:ext uri="{9D8B030D-6E8A-4147-A177-3AD203B41FA5}">
                      <a16:colId xmlns:a16="http://schemas.microsoft.com/office/drawing/2014/main" val="20001"/>
                    </a:ext>
                  </a:extLst>
                </a:gridCol>
              </a:tblGrid>
              <a:tr h="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a:latin typeface="+mn-lt"/>
                        </a:rPr>
                        <a:t>Form Section</a:t>
                      </a:r>
                      <a:endParaRPr lang="ko-KR" altLang="en-US" sz="1200" b="0">
                        <a:solidFill>
                          <a:schemeClr val="tx1">
                            <a:lumMod val="65000"/>
                            <a:lumOff val="3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rgbClr val="33E97C"/>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latin typeface="+mn-lt"/>
                        </a:rPr>
                        <a:t>Information Required</a:t>
                      </a:r>
                      <a:endParaRPr lang="ko-KR" altLang="en-US" sz="1200" b="0" dirty="0">
                        <a:solidFill>
                          <a:schemeClr val="tx1">
                            <a:lumMod val="65000"/>
                            <a:lumOff val="35000"/>
                          </a:schemeClr>
                        </a:solidFill>
                        <a:latin typeface="+mn-lt"/>
                        <a:cs typeface="Arial" pitchFamily="34" charset="0"/>
                      </a:endParaRPr>
                    </a:p>
                  </a:txBody>
                  <a:tcPr anchor="ctr">
                    <a:solidFill>
                      <a:srgbClr val="33E97C"/>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100" b="1">
                          <a:solidFill>
                            <a:schemeClr val="tx1">
                              <a:lumMod val="75000"/>
                              <a:lumOff val="25000"/>
                            </a:schemeClr>
                          </a:solidFill>
                          <a:latin typeface="+mn-lt"/>
                          <a:cs typeface="Arial" pitchFamily="34" charset="0"/>
                        </a:rPr>
                        <a:t>Registration Type</a:t>
                      </a:r>
                      <a:endParaRPr lang="ko-KR" altLang="en-US" sz="1100" b="1">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mn-lt"/>
                          <a:cs typeface="Arial" pitchFamily="34" charset="0"/>
                        </a:rPr>
                        <a:t>You will first be prompted to select your registration type, as this guidance is for </a:t>
                      </a:r>
                      <a:r>
                        <a:rPr lang="en-GB" altLang="ko-KR" sz="1000" b="1" dirty="0">
                          <a:solidFill>
                            <a:schemeClr val="tx1">
                              <a:lumMod val="75000"/>
                              <a:lumOff val="25000"/>
                            </a:schemeClr>
                          </a:solidFill>
                          <a:latin typeface="+mn-lt"/>
                          <a:cs typeface="Arial" pitchFamily="34" charset="0"/>
                        </a:rPr>
                        <a:t>Local Voluntary Youth Organisations</a:t>
                      </a:r>
                      <a:r>
                        <a:rPr lang="en-GB" altLang="ko-KR" sz="1000" b="0" dirty="0">
                          <a:solidFill>
                            <a:schemeClr val="tx1">
                              <a:lumMod val="75000"/>
                              <a:lumOff val="25000"/>
                            </a:schemeClr>
                          </a:solidFill>
                          <a:latin typeface="+mn-lt"/>
                          <a:cs typeface="Arial" pitchFamily="34" charset="0"/>
                        </a:rPr>
                        <a:t> you will select this option.</a:t>
                      </a:r>
                      <a:endParaRPr lang="ko-KR" altLang="en-US" sz="1000" b="0"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2950427161"/>
                  </a:ext>
                </a:extLst>
              </a:tr>
              <a:tr h="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100" b="1" dirty="0">
                          <a:solidFill>
                            <a:schemeClr val="tx1">
                              <a:lumMod val="75000"/>
                              <a:lumOff val="25000"/>
                            </a:schemeClr>
                          </a:solidFill>
                          <a:latin typeface="+mn-lt"/>
                          <a:cs typeface="Arial" pitchFamily="34" charset="0"/>
                        </a:rPr>
                        <a:t>Organisation Information</a:t>
                      </a:r>
                      <a:endParaRPr lang="ko-KR" altLang="en-US" sz="1100" b="1" dirty="0">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mn-lt"/>
                          <a:cs typeface="Arial" pitchFamily="34" charset="0"/>
                        </a:rPr>
                        <a:t>Name of unit as registered with bank and meeting place of unit.</a:t>
                      </a:r>
                      <a:endParaRPr lang="ko-KR" altLang="en-US" sz="1000" b="0"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100" b="1" dirty="0">
                          <a:solidFill>
                            <a:schemeClr val="tx1">
                              <a:lumMod val="75000"/>
                              <a:lumOff val="25000"/>
                            </a:schemeClr>
                          </a:solidFill>
                          <a:latin typeface="+mn-lt"/>
                          <a:cs typeface="Arial" pitchFamily="34" charset="0"/>
                        </a:rPr>
                        <a:t>Nominating a Regional Voluntary Youth Organisation (RVYO) to provide you with support</a:t>
                      </a:r>
                      <a:endParaRPr lang="ko-KR" altLang="en-US" sz="1100" b="1" dirty="0">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mn-lt"/>
                          <a:cs typeface="Arial" pitchFamily="34" charset="0"/>
                        </a:rPr>
                        <a:t>Select </a:t>
                      </a:r>
                      <a:r>
                        <a:rPr lang="en-GB" altLang="ko-KR" sz="1000" b="1" dirty="0">
                          <a:solidFill>
                            <a:schemeClr val="tx1">
                              <a:lumMod val="75000"/>
                              <a:lumOff val="25000"/>
                            </a:schemeClr>
                          </a:solidFill>
                          <a:latin typeface="+mn-lt"/>
                          <a:cs typeface="Arial" pitchFamily="34" charset="0"/>
                        </a:rPr>
                        <a:t>Girlguiding Ulster </a:t>
                      </a:r>
                      <a:r>
                        <a:rPr lang="en-GB" altLang="ko-KR" sz="1000" b="0" dirty="0">
                          <a:solidFill>
                            <a:schemeClr val="tx1">
                              <a:lumMod val="75000"/>
                              <a:lumOff val="25000"/>
                            </a:schemeClr>
                          </a:solidFill>
                          <a:latin typeface="+mn-lt"/>
                          <a:cs typeface="Arial" pitchFamily="34" charset="0"/>
                        </a:rPr>
                        <a:t>in the drop down box.</a:t>
                      </a:r>
                      <a:endParaRPr lang="ko-KR" altLang="en-US" sz="1000" b="0"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3126979767"/>
                  </a:ext>
                </a:extLst>
              </a:tr>
              <a:tr h="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100" b="1" dirty="0">
                          <a:solidFill>
                            <a:schemeClr val="tx1">
                              <a:lumMod val="75000"/>
                              <a:lumOff val="25000"/>
                            </a:schemeClr>
                          </a:solidFill>
                          <a:latin typeface="+mn-lt"/>
                          <a:cs typeface="Arial" pitchFamily="34" charset="0"/>
                        </a:rPr>
                        <a:t>Governance</a:t>
                      </a:r>
                      <a:endParaRPr lang="ko-KR" altLang="en-US" sz="1100" b="1" dirty="0">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mn-lt"/>
                          <a:cs typeface="Arial" pitchFamily="34" charset="0"/>
                        </a:rPr>
                        <a:t>Here you will select your governance type – </a:t>
                      </a:r>
                      <a:r>
                        <a:rPr lang="en-GB" altLang="ko-KR" sz="1000" b="1" dirty="0">
                          <a:solidFill>
                            <a:schemeClr val="tx1">
                              <a:lumMod val="75000"/>
                              <a:lumOff val="25000"/>
                            </a:schemeClr>
                          </a:solidFill>
                          <a:latin typeface="+mn-lt"/>
                          <a:cs typeface="Arial" pitchFamily="34" charset="0"/>
                        </a:rPr>
                        <a:t>Unincorporated Association</a:t>
                      </a:r>
                      <a:r>
                        <a:rPr lang="en-GB" altLang="ko-KR" sz="1000" b="0" dirty="0">
                          <a:solidFill>
                            <a:schemeClr val="tx1">
                              <a:lumMod val="75000"/>
                              <a:lumOff val="25000"/>
                            </a:schemeClr>
                          </a:solidFill>
                          <a:latin typeface="+mn-lt"/>
                          <a:cs typeface="Arial" pitchFamily="34" charset="0"/>
                        </a:rPr>
                        <a:t>, provide </a:t>
                      </a:r>
                      <a:r>
                        <a:rPr lang="en-GB" altLang="ko-KR" sz="1000" b="1" dirty="0">
                          <a:solidFill>
                            <a:schemeClr val="tx1">
                              <a:lumMod val="75000"/>
                              <a:lumOff val="25000"/>
                            </a:schemeClr>
                          </a:solidFill>
                          <a:latin typeface="+mn-lt"/>
                          <a:cs typeface="Arial" pitchFamily="34" charset="0"/>
                        </a:rPr>
                        <a:t>CCNI number </a:t>
                      </a:r>
                      <a:r>
                        <a:rPr lang="en-GB" altLang="ko-KR" sz="1000" b="0" dirty="0">
                          <a:solidFill>
                            <a:schemeClr val="tx1">
                              <a:lumMod val="75000"/>
                              <a:lumOff val="25000"/>
                            </a:schemeClr>
                          </a:solidFill>
                          <a:latin typeface="+mn-lt"/>
                          <a:cs typeface="Arial" pitchFamily="34" charset="0"/>
                        </a:rPr>
                        <a:t>(if applicable), upload your governing document (Girlguiding Ulster constitution) and provide the names and email addresses of your Chairperson, Secretary and Treasurer (This can also be equivalent of these roles for your organisation e.g. unit leaders/District Commissioner etc).</a:t>
                      </a:r>
                      <a:endParaRPr lang="ko-KR" altLang="en-US" sz="1000" b="0"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3215397988"/>
                  </a:ext>
                </a:extLst>
              </a:tr>
              <a:tr h="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100" b="1" dirty="0">
                          <a:solidFill>
                            <a:schemeClr val="tx1">
                              <a:lumMod val="75000"/>
                              <a:lumOff val="25000"/>
                            </a:schemeClr>
                          </a:solidFill>
                          <a:latin typeface="+mn-lt"/>
                          <a:cs typeface="Arial" pitchFamily="34" charset="0"/>
                        </a:rPr>
                        <a:t>Membership &amp; Volunteer Information</a:t>
                      </a:r>
                      <a:endParaRPr lang="ko-KR" altLang="en-US" sz="1100" b="1" dirty="0">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solidFill>
                          <a:latin typeface="+mn-lt"/>
                          <a:cs typeface="Arial" pitchFamily="34" charset="0"/>
                        </a:rPr>
                        <a:t>In this section you will provide breakdown of your current membership by the outlined age bands, and numbers of volunteers.</a:t>
                      </a:r>
                      <a:endParaRPr lang="ko-KR" altLang="en-US" sz="1000" b="0" dirty="0">
                        <a:solidFill>
                          <a:schemeClr val="tx1"/>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100" b="1">
                          <a:solidFill>
                            <a:schemeClr val="tx1">
                              <a:lumMod val="75000"/>
                              <a:lumOff val="25000"/>
                            </a:schemeClr>
                          </a:solidFill>
                          <a:latin typeface="+mn-lt"/>
                          <a:cs typeface="Arial" pitchFamily="34" charset="0"/>
                        </a:rPr>
                        <a:t>Safeguarding and Health and Safety Information</a:t>
                      </a:r>
                      <a:endParaRPr lang="ko-KR" altLang="en-US" sz="1100" b="1">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mn-lt"/>
                          <a:cs typeface="Arial" pitchFamily="34" charset="0"/>
                        </a:rPr>
                        <a:t>A requirement of registration is that all organisations provide their most recent version of their safeguarding policy. You will only need to provide this once unless you update it next year. In addition, organisations are required to declare they have appropriate insurance and health and safety practice in place to delivery programmes with children and young people.</a:t>
                      </a:r>
                      <a:endParaRPr lang="ko-KR" altLang="en-US" sz="1000" b="0"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353506667"/>
                  </a:ext>
                </a:extLst>
              </a:tr>
              <a:tr h="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100" b="1">
                          <a:solidFill>
                            <a:schemeClr val="tx1">
                              <a:lumMod val="75000"/>
                              <a:lumOff val="25000"/>
                            </a:schemeClr>
                          </a:solidFill>
                          <a:latin typeface="+mn-lt"/>
                          <a:cs typeface="Arial" pitchFamily="34" charset="0"/>
                        </a:rPr>
                        <a:t>Confirmation you deliver Youth Work in line with DE Policy and Curriculum</a:t>
                      </a:r>
                      <a:endParaRPr lang="ko-KR" altLang="en-US" sz="1100" b="1">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mn-lt"/>
                          <a:cs typeface="Arial" pitchFamily="34" charset="0"/>
                        </a:rPr>
                        <a:t>EA Youth Service can only fund and register youth organisations who delivery youth work in line with the Model for Effective Practice and DE Policy Priorities for Youth. Organisations will be required to declare this is the case on their registration form.</a:t>
                      </a:r>
                      <a:endParaRPr lang="ko-KR" altLang="en-US" sz="1000" b="0"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724669341"/>
                  </a:ext>
                </a:extLst>
              </a:tr>
              <a:tr h="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100" b="1" dirty="0">
                          <a:solidFill>
                            <a:schemeClr val="tx1">
                              <a:lumMod val="75000"/>
                              <a:lumOff val="25000"/>
                            </a:schemeClr>
                          </a:solidFill>
                          <a:latin typeface="+mn-lt"/>
                          <a:cs typeface="Arial" pitchFamily="34" charset="0"/>
                        </a:rPr>
                        <a:t>Bank and Accounting</a:t>
                      </a:r>
                      <a:endParaRPr lang="ko-KR" altLang="en-US" sz="1100" b="1" dirty="0">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GB" altLang="ko-KR" sz="1000" b="0" dirty="0">
                          <a:solidFill>
                            <a:schemeClr val="tx1">
                              <a:lumMod val="75000"/>
                              <a:lumOff val="25000"/>
                            </a:schemeClr>
                          </a:solidFill>
                          <a:latin typeface="+mn-lt"/>
                          <a:cs typeface="Arial" pitchFamily="34" charset="0"/>
                        </a:rPr>
                        <a:t>You will provide your bank account information and declare that your bank account is in the name of the organisation and there are at least 2 signatories on the account.</a:t>
                      </a:r>
                      <a:endParaRPr lang="ko-KR" altLang="en-US" sz="1000" b="0"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321626601"/>
                  </a:ext>
                </a:extLst>
              </a:tr>
            </a:tbl>
          </a:graphicData>
        </a:graphic>
      </p:graphicFrame>
    </p:spTree>
    <p:extLst>
      <p:ext uri="{BB962C8B-B14F-4D97-AF65-F5344CB8AC3E}">
        <p14:creationId xmlns:p14="http://schemas.microsoft.com/office/powerpoint/2010/main" val="113757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073EA2-B817-BC3E-569E-3F6C63FF09D2}"/>
              </a:ext>
            </a:extLst>
          </p:cNvPr>
          <p:cNvPicPr>
            <a:picLocks noChangeAspect="1"/>
          </p:cNvPicPr>
          <p:nvPr/>
        </p:nvPicPr>
        <p:blipFill>
          <a:blip r:embed="rId2"/>
          <a:stretch>
            <a:fillRect/>
          </a:stretch>
        </p:blipFill>
        <p:spPr>
          <a:xfrm>
            <a:off x="1084326" y="20940"/>
            <a:ext cx="6975348" cy="1735836"/>
          </a:xfrm>
          <a:prstGeom prst="rect">
            <a:avLst/>
          </a:prstGeom>
        </p:spPr>
      </p:pic>
      <p:graphicFrame>
        <p:nvGraphicFramePr>
          <p:cNvPr id="8" name="Table 7">
            <a:extLst>
              <a:ext uri="{FF2B5EF4-FFF2-40B4-BE49-F238E27FC236}">
                <a16:creationId xmlns:a16="http://schemas.microsoft.com/office/drawing/2014/main" id="{096FA32F-D33A-1EFF-D233-BE1FA43BC163}"/>
              </a:ext>
            </a:extLst>
          </p:cNvPr>
          <p:cNvGraphicFramePr>
            <a:graphicFrameLocks noGrp="1"/>
          </p:cNvGraphicFramePr>
          <p:nvPr>
            <p:extLst>
              <p:ext uri="{D42A27DB-BD31-4B8C-83A1-F6EECF244321}">
                <p14:modId xmlns:p14="http://schemas.microsoft.com/office/powerpoint/2010/main" val="3714252818"/>
              </p:ext>
            </p:extLst>
          </p:nvPr>
        </p:nvGraphicFramePr>
        <p:xfrm>
          <a:off x="1245457" y="2624199"/>
          <a:ext cx="6635750" cy="2018030"/>
        </p:xfrm>
        <a:graphic>
          <a:graphicData uri="http://schemas.openxmlformats.org/drawingml/2006/table">
            <a:tbl>
              <a:tblPr firstRow="1" firstCol="1" bandRow="1"/>
              <a:tblGrid>
                <a:gridCol w="2243455">
                  <a:extLst>
                    <a:ext uri="{9D8B030D-6E8A-4147-A177-3AD203B41FA5}">
                      <a16:colId xmlns:a16="http://schemas.microsoft.com/office/drawing/2014/main" val="1825697345"/>
                    </a:ext>
                  </a:extLst>
                </a:gridCol>
                <a:gridCol w="2334895">
                  <a:extLst>
                    <a:ext uri="{9D8B030D-6E8A-4147-A177-3AD203B41FA5}">
                      <a16:colId xmlns:a16="http://schemas.microsoft.com/office/drawing/2014/main" val="1475788594"/>
                    </a:ext>
                  </a:extLst>
                </a:gridCol>
                <a:gridCol w="732790">
                  <a:extLst>
                    <a:ext uri="{9D8B030D-6E8A-4147-A177-3AD203B41FA5}">
                      <a16:colId xmlns:a16="http://schemas.microsoft.com/office/drawing/2014/main" val="3717127284"/>
                    </a:ext>
                  </a:extLst>
                </a:gridCol>
                <a:gridCol w="1324610">
                  <a:extLst>
                    <a:ext uri="{9D8B030D-6E8A-4147-A177-3AD203B41FA5}">
                      <a16:colId xmlns:a16="http://schemas.microsoft.com/office/drawing/2014/main" val="1307325522"/>
                    </a:ext>
                  </a:extLst>
                </a:gridCol>
              </a:tblGrid>
              <a:tr h="288290">
                <a:tc>
                  <a:txBody>
                    <a:bodyPr/>
                    <a:lstStyle/>
                    <a:p>
                      <a:r>
                        <a:rPr lang="en-GB" sz="11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Name of Organisation</a:t>
                      </a:r>
                      <a:endPar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 </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19909195"/>
                  </a:ext>
                </a:extLst>
              </a:tr>
              <a:tr h="288290">
                <a:tc>
                  <a:txBody>
                    <a:bodyPr/>
                    <a:lstStyle/>
                    <a:p>
                      <a:r>
                        <a:rPr lang="en-GB" sz="1100" kern="100">
                          <a:solidFill>
                            <a:srgbClr val="000000"/>
                          </a:solidFill>
                          <a:effectLst/>
                          <a:latin typeface="Aptos" panose="020B0004020202020204" pitchFamily="34" charset="0"/>
                          <a:ea typeface="Aptos" panose="020B0004020202020204" pitchFamily="34" charset="0"/>
                          <a:cs typeface="Aptos" panose="020B0004020202020204" pitchFamily="34" charset="0"/>
                        </a:rPr>
                        <a:t>Leader in Charge Name</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r>
                        <a:rPr lang="en-GB" sz="1100" kern="100" dirty="0">
                          <a:effectLst/>
                          <a:latin typeface="Aptos" panose="020B0004020202020204" pitchFamily="34" charset="0"/>
                          <a:ea typeface="Aptos" panose="020B0004020202020204" pitchFamily="34" charset="0"/>
                          <a:cs typeface="Aptos" panose="020B0004020202020204" pitchFamily="34" charset="0"/>
                        </a:rPr>
                        <a:t> </a:t>
                      </a:r>
                      <a:endPar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77753815"/>
                  </a:ext>
                </a:extLst>
              </a:tr>
              <a:tr h="288290">
                <a:tc rowSpan="2">
                  <a:txBody>
                    <a:bodyPr/>
                    <a:lstStyle/>
                    <a:p>
                      <a:r>
                        <a:rPr lang="en-GB" sz="1100" kern="100">
                          <a:solidFill>
                            <a:srgbClr val="000000"/>
                          </a:solidFill>
                          <a:effectLst/>
                          <a:latin typeface="Aptos" panose="020B0004020202020204" pitchFamily="34" charset="0"/>
                          <a:ea typeface="Aptos" panose="020B0004020202020204" pitchFamily="34" charset="0"/>
                          <a:cs typeface="Aptos" panose="020B0004020202020204" pitchFamily="34" charset="0"/>
                        </a:rPr>
                        <a:t>Registered Address of Premises</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r>
                        <a:rPr lang="en-GB" sz="1100" kern="100" dirty="0">
                          <a:effectLst/>
                          <a:latin typeface="Aptos" panose="020B0004020202020204" pitchFamily="34" charset="0"/>
                          <a:ea typeface="Aptos" panose="020B0004020202020204" pitchFamily="34" charset="0"/>
                          <a:cs typeface="Aptos" panose="020B0004020202020204" pitchFamily="34" charset="0"/>
                        </a:rPr>
                        <a:t> </a:t>
                      </a:r>
                      <a:endPar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68919710"/>
                  </a:ext>
                </a:extLst>
              </a:tr>
              <a:tr h="288290">
                <a:tc vMerge="1">
                  <a:txBody>
                    <a:bodyPr/>
                    <a:lstStyle/>
                    <a:p>
                      <a:endParaRPr lang="en-GB"/>
                    </a:p>
                  </a:txBody>
                  <a:tcPr/>
                </a:tc>
                <a:tc gridSpan="3">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 </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92143200"/>
                  </a:ext>
                </a:extLst>
              </a:tr>
              <a:tr h="288290">
                <a:tc>
                  <a:txBody>
                    <a:bodyPr/>
                    <a:lstStyle/>
                    <a:p>
                      <a:r>
                        <a:rPr lang="en-GB" sz="1100" kern="100">
                          <a:solidFill>
                            <a:srgbClr val="000000"/>
                          </a:solidFill>
                          <a:effectLst/>
                          <a:latin typeface="Aptos" panose="020B0004020202020204" pitchFamily="34" charset="0"/>
                          <a:ea typeface="Aptos" panose="020B0004020202020204" pitchFamily="34" charset="0"/>
                          <a:cs typeface="Aptos" panose="020B0004020202020204" pitchFamily="34" charset="0"/>
                        </a:rPr>
                        <a:t>Local Area Council</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 </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kern="100">
                          <a:solidFill>
                            <a:srgbClr val="000000"/>
                          </a:solidFill>
                          <a:effectLst/>
                          <a:latin typeface="Aptos" panose="020B0004020202020204" pitchFamily="34" charset="0"/>
                          <a:ea typeface="Aptos" panose="020B0004020202020204" pitchFamily="34" charset="0"/>
                          <a:cs typeface="Aptos" panose="020B0004020202020204" pitchFamily="34" charset="0"/>
                        </a:rPr>
                        <a:t>Postcode</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 </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183577"/>
                  </a:ext>
                </a:extLst>
              </a:tr>
              <a:tr h="288290">
                <a:tc>
                  <a:txBody>
                    <a:bodyPr/>
                    <a:lstStyle/>
                    <a:p>
                      <a:r>
                        <a:rPr lang="en-GB" sz="11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Contact Telephone</a:t>
                      </a:r>
                      <a:endPar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r>
                        <a:rPr lang="en-GB" sz="1100" kern="100">
                          <a:effectLst/>
                          <a:highlight>
                            <a:srgbClr val="FFFF00"/>
                          </a:highlight>
                          <a:latin typeface="Aptos" panose="020B0004020202020204" pitchFamily="34" charset="0"/>
                          <a:ea typeface="Aptos" panose="020B0004020202020204" pitchFamily="34" charset="0"/>
                          <a:cs typeface="Aptos" panose="020B0004020202020204" pitchFamily="34" charset="0"/>
                        </a:rPr>
                        <a:t> </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14493492"/>
                  </a:ext>
                </a:extLst>
              </a:tr>
              <a:tr h="288290">
                <a:tc>
                  <a:txBody>
                    <a:bodyPr/>
                    <a:lstStyle/>
                    <a:p>
                      <a:r>
                        <a:rPr lang="en-GB" sz="11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Website Address (if applicable)</a:t>
                      </a:r>
                      <a:endPar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r>
                        <a:rPr lang="en-GB" sz="1100" kern="100" dirty="0">
                          <a:effectLst/>
                          <a:latin typeface="Aptos" panose="020B0004020202020204" pitchFamily="34" charset="0"/>
                          <a:ea typeface="Aptos" panose="020B0004020202020204" pitchFamily="34" charset="0"/>
                          <a:cs typeface="Aptos" panose="020B0004020202020204" pitchFamily="34" charset="0"/>
                        </a:rPr>
                        <a:t> </a:t>
                      </a:r>
                      <a:endPar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8086622"/>
                  </a:ext>
                </a:extLst>
              </a:tr>
            </a:tbl>
          </a:graphicData>
        </a:graphic>
      </p:graphicFrame>
      <p:sp>
        <p:nvSpPr>
          <p:cNvPr id="9" name="Rectangle 2">
            <a:extLst>
              <a:ext uri="{FF2B5EF4-FFF2-40B4-BE49-F238E27FC236}">
                <a16:creationId xmlns:a16="http://schemas.microsoft.com/office/drawing/2014/main" id="{25CE528E-B51F-1043-B893-1F2D70A25A55}"/>
              </a:ext>
            </a:extLst>
          </p:cNvPr>
          <p:cNvSpPr>
            <a:spLocks noChangeArrowheads="1"/>
          </p:cNvSpPr>
          <p:nvPr/>
        </p:nvSpPr>
        <p:spPr bwMode="auto">
          <a:xfrm>
            <a:off x="1123935" y="193551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ounded Rectangle 5">
            <a:extLst>
              <a:ext uri="{FF2B5EF4-FFF2-40B4-BE49-F238E27FC236}">
                <a16:creationId xmlns:a16="http://schemas.microsoft.com/office/drawing/2014/main" id="{EDE470F8-AB61-492C-79B9-36B3D019D892}"/>
              </a:ext>
            </a:extLst>
          </p:cNvPr>
          <p:cNvSpPr/>
          <p:nvPr/>
        </p:nvSpPr>
        <p:spPr>
          <a:xfrm>
            <a:off x="1084326" y="2099635"/>
            <a:ext cx="6958013" cy="2646868"/>
          </a:xfrm>
          <a:prstGeom prst="roundRect">
            <a:avLst>
              <a:gd name="adj" fmla="val 7996"/>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3">
            <a:extLst>
              <a:ext uri="{FF2B5EF4-FFF2-40B4-BE49-F238E27FC236}">
                <a16:creationId xmlns:a16="http://schemas.microsoft.com/office/drawing/2014/main" id="{8AEBD1BB-BAE2-A822-9279-10AD10A45204}"/>
              </a:ext>
            </a:extLst>
          </p:cNvPr>
          <p:cNvSpPr>
            <a:spLocks noChangeArrowheads="1"/>
          </p:cNvSpPr>
          <p:nvPr/>
        </p:nvSpPr>
        <p:spPr bwMode="auto">
          <a:xfrm>
            <a:off x="1145037" y="233783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44C3CF"/>
                </a:solidFill>
                <a:effectLst/>
                <a:latin typeface="Arial" panose="020B0604020202020204" pitchFamily="34" charset="0"/>
                <a:ea typeface="Aptos" panose="020B0004020202020204" pitchFamily="34" charset="0"/>
              </a:rPr>
              <a:t>Organisation Details</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333E48"/>
                </a:solidFill>
                <a:effectLst/>
                <a:latin typeface="Aptos" panose="020B0004020202020204" pitchFamily="34" charset="0"/>
                <a:ea typeface="Times New Roman" panose="02020603050405020304" pitchFamily="18" charset="0"/>
                <a:cs typeface="Arial" panose="020B0604020202020204" pitchFamily="34" charset="0"/>
              </a:rPr>
              <a:t>Once submitted, this information cannot be edited without contacting </a:t>
            </a:r>
            <a:r>
              <a:rPr kumimoji="0" lang="en-GB" altLang="en-US" sz="1100" b="0" i="0" u="none" strike="noStrike" cap="none" normalizeH="0" baseline="0" dirty="0">
                <a:ln>
                  <a:noFill/>
                </a:ln>
                <a:solidFill>
                  <a:srgbClr val="467886"/>
                </a:solidFill>
                <a:effectLst/>
                <a:latin typeface="Aptos" panose="020B0004020202020204" pitchFamily="34" charset="0"/>
                <a:ea typeface="Times New Roman" panose="02020603050405020304" pitchFamily="18" charset="0"/>
                <a:cs typeface="Arial" panose="020B0604020202020204" pitchFamily="34" charset="0"/>
                <a:hlinkClick r:id="rId3"/>
              </a:rPr>
              <a:t>youthfunding@eani.org.uk</a:t>
            </a:r>
            <a:r>
              <a:rPr kumimoji="0" lang="en-GB" altLang="en-US" sz="1100" b="0" i="0" u="none" strike="noStrike" cap="none" normalizeH="0" baseline="0" dirty="0">
                <a:ln>
                  <a:noFill/>
                </a:ln>
                <a:solidFill>
                  <a:srgbClr val="333E48"/>
                </a:solidFill>
                <a:effectLst/>
                <a:latin typeface="Aptos" panose="020B0004020202020204" pitchFamily="34" charset="0"/>
                <a:ea typeface="Times New Roman" panose="02020603050405020304" pitchFamily="18" charset="0"/>
                <a:cs typeface="Arial" panose="020B0604020202020204" pitchFamily="34"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682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5">
            <a:extLst>
              <a:ext uri="{FF2B5EF4-FFF2-40B4-BE49-F238E27FC236}">
                <a16:creationId xmlns:a16="http://schemas.microsoft.com/office/drawing/2014/main" id="{663D12EC-7685-EE83-9480-83CA19620A39}"/>
              </a:ext>
            </a:extLst>
          </p:cNvPr>
          <p:cNvSpPr/>
          <p:nvPr/>
        </p:nvSpPr>
        <p:spPr>
          <a:xfrm>
            <a:off x="1800664" y="13797"/>
            <a:ext cx="5465298" cy="5066667"/>
          </a:xfrm>
          <a:prstGeom prst="roundRect">
            <a:avLst>
              <a:gd name="adj" fmla="val 3817"/>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Picture 1">
            <a:extLst>
              <a:ext uri="{FF2B5EF4-FFF2-40B4-BE49-F238E27FC236}">
                <a16:creationId xmlns:a16="http://schemas.microsoft.com/office/drawing/2014/main" id="{BBCE0D0C-3ABF-4800-5562-E14FF2241129}"/>
              </a:ext>
            </a:extLst>
          </p:cNvPr>
          <p:cNvPicPr>
            <a:picLocks noChangeAspect="1"/>
          </p:cNvPicPr>
          <p:nvPr/>
        </p:nvPicPr>
        <p:blipFill>
          <a:blip r:embed="rId2"/>
          <a:stretch>
            <a:fillRect/>
          </a:stretch>
        </p:blipFill>
        <p:spPr>
          <a:xfrm>
            <a:off x="1890840" y="14990"/>
            <a:ext cx="5362320" cy="5143500"/>
          </a:xfrm>
          <a:prstGeom prst="rect">
            <a:avLst/>
          </a:prstGeom>
        </p:spPr>
      </p:pic>
    </p:spTree>
    <p:extLst>
      <p:ext uri="{BB962C8B-B14F-4D97-AF65-F5344CB8AC3E}">
        <p14:creationId xmlns:p14="http://schemas.microsoft.com/office/powerpoint/2010/main" val="249881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10D78F-C107-5D24-DD2D-452D3644AB9D}"/>
              </a:ext>
            </a:extLst>
          </p:cNvPr>
          <p:cNvPicPr>
            <a:picLocks noChangeAspect="1"/>
          </p:cNvPicPr>
          <p:nvPr/>
        </p:nvPicPr>
        <p:blipFill rotWithShape="1">
          <a:blip r:embed="rId2"/>
          <a:srcRect b="10391"/>
          <a:stretch/>
        </p:blipFill>
        <p:spPr>
          <a:xfrm>
            <a:off x="1256538" y="402439"/>
            <a:ext cx="6630924" cy="4338622"/>
          </a:xfrm>
          <a:prstGeom prst="rect">
            <a:avLst/>
          </a:prstGeom>
        </p:spPr>
      </p:pic>
      <p:graphicFrame>
        <p:nvGraphicFramePr>
          <p:cNvPr id="5" name="Table 4">
            <a:extLst>
              <a:ext uri="{FF2B5EF4-FFF2-40B4-BE49-F238E27FC236}">
                <a16:creationId xmlns:a16="http://schemas.microsoft.com/office/drawing/2014/main" id="{46A410FB-E8ED-147C-DDF3-79BB9A616F60}"/>
              </a:ext>
            </a:extLst>
          </p:cNvPr>
          <p:cNvGraphicFramePr>
            <a:graphicFrameLocks noGrp="1"/>
          </p:cNvGraphicFramePr>
          <p:nvPr>
            <p:extLst>
              <p:ext uri="{D42A27DB-BD31-4B8C-83A1-F6EECF244321}">
                <p14:modId xmlns:p14="http://schemas.microsoft.com/office/powerpoint/2010/main" val="1915448545"/>
              </p:ext>
            </p:extLst>
          </p:nvPr>
        </p:nvGraphicFramePr>
        <p:xfrm>
          <a:off x="6820580" y="3287624"/>
          <a:ext cx="1561334" cy="487231"/>
        </p:xfrm>
        <a:graphic>
          <a:graphicData uri="http://schemas.openxmlformats.org/drawingml/2006/table">
            <a:tbl>
              <a:tblPr firstRow="1" firstCol="1" bandRow="1"/>
              <a:tblGrid>
                <a:gridCol w="1561334">
                  <a:extLst>
                    <a:ext uri="{9D8B030D-6E8A-4147-A177-3AD203B41FA5}">
                      <a16:colId xmlns:a16="http://schemas.microsoft.com/office/drawing/2014/main" val="486512889"/>
                    </a:ext>
                  </a:extLst>
                </a:gridCol>
              </a:tblGrid>
              <a:tr h="487231">
                <a:tc>
                  <a:txBody>
                    <a:bodyPr/>
                    <a:lstStyle/>
                    <a:p>
                      <a:pPr algn="ctr">
                        <a:lnSpc>
                          <a:spcPct val="107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Document upload</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75790640"/>
                  </a:ext>
                </a:extLst>
              </a:tr>
            </a:tbl>
          </a:graphicData>
        </a:graphic>
      </p:graphicFrame>
      <p:sp>
        <p:nvSpPr>
          <p:cNvPr id="2" name="Rounded Rectangle 5">
            <a:extLst>
              <a:ext uri="{FF2B5EF4-FFF2-40B4-BE49-F238E27FC236}">
                <a16:creationId xmlns:a16="http://schemas.microsoft.com/office/drawing/2014/main" id="{3D0DC048-F5FD-9E2F-83A9-6822FB7E2CFC}"/>
              </a:ext>
            </a:extLst>
          </p:cNvPr>
          <p:cNvSpPr/>
          <p:nvPr/>
        </p:nvSpPr>
        <p:spPr>
          <a:xfrm>
            <a:off x="1115498" y="267528"/>
            <a:ext cx="7443886" cy="1663297"/>
          </a:xfrm>
          <a:prstGeom prst="roundRect">
            <a:avLst>
              <a:gd name="adj" fmla="val 8774"/>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Rounded Rectangle 5">
            <a:extLst>
              <a:ext uri="{FF2B5EF4-FFF2-40B4-BE49-F238E27FC236}">
                <a16:creationId xmlns:a16="http://schemas.microsoft.com/office/drawing/2014/main" id="{DE9B8C99-BBCD-5F49-768F-9F833A165363}"/>
              </a:ext>
            </a:extLst>
          </p:cNvPr>
          <p:cNvSpPr/>
          <p:nvPr/>
        </p:nvSpPr>
        <p:spPr>
          <a:xfrm>
            <a:off x="1117998" y="2098822"/>
            <a:ext cx="7443886" cy="2642239"/>
          </a:xfrm>
          <a:prstGeom prst="roundRect">
            <a:avLst>
              <a:gd name="adj" fmla="val 8774"/>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78447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493310C-0E39-00CC-626B-79B68FD4CB7D}"/>
              </a:ext>
            </a:extLst>
          </p:cNvPr>
          <p:cNvGraphicFramePr>
            <a:graphicFrameLocks noGrp="1"/>
          </p:cNvGraphicFramePr>
          <p:nvPr>
            <p:extLst>
              <p:ext uri="{D42A27DB-BD31-4B8C-83A1-F6EECF244321}">
                <p14:modId xmlns:p14="http://schemas.microsoft.com/office/powerpoint/2010/main" val="253503706"/>
              </p:ext>
            </p:extLst>
          </p:nvPr>
        </p:nvGraphicFramePr>
        <p:xfrm>
          <a:off x="1254125" y="3033009"/>
          <a:ext cx="6635750" cy="1153160"/>
        </p:xfrm>
        <a:graphic>
          <a:graphicData uri="http://schemas.openxmlformats.org/drawingml/2006/table">
            <a:tbl>
              <a:tblPr firstRow="1" firstCol="1" bandRow="1"/>
              <a:tblGrid>
                <a:gridCol w="1347470">
                  <a:extLst>
                    <a:ext uri="{9D8B030D-6E8A-4147-A177-3AD203B41FA5}">
                      <a16:colId xmlns:a16="http://schemas.microsoft.com/office/drawing/2014/main" val="85150760"/>
                    </a:ext>
                  </a:extLst>
                </a:gridCol>
                <a:gridCol w="539750">
                  <a:extLst>
                    <a:ext uri="{9D8B030D-6E8A-4147-A177-3AD203B41FA5}">
                      <a16:colId xmlns:a16="http://schemas.microsoft.com/office/drawing/2014/main" val="1400222327"/>
                    </a:ext>
                  </a:extLst>
                </a:gridCol>
                <a:gridCol w="2374265">
                  <a:extLst>
                    <a:ext uri="{9D8B030D-6E8A-4147-A177-3AD203B41FA5}">
                      <a16:colId xmlns:a16="http://schemas.microsoft.com/office/drawing/2014/main" val="3458903460"/>
                    </a:ext>
                  </a:extLst>
                </a:gridCol>
                <a:gridCol w="2374265">
                  <a:extLst>
                    <a:ext uri="{9D8B030D-6E8A-4147-A177-3AD203B41FA5}">
                      <a16:colId xmlns:a16="http://schemas.microsoft.com/office/drawing/2014/main" val="1113510389"/>
                    </a:ext>
                  </a:extLst>
                </a:gridCol>
              </a:tblGrid>
              <a:tr h="288290">
                <a:tc>
                  <a:txBody>
                    <a:bodyPr/>
                    <a:lstStyle/>
                    <a:p>
                      <a:r>
                        <a:rPr lang="en-GB" sz="11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Role</a:t>
                      </a:r>
                      <a:endPar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Title</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kern="100" dirty="0">
                          <a:effectLst/>
                          <a:latin typeface="Aptos" panose="020B0004020202020204" pitchFamily="34" charset="0"/>
                          <a:ea typeface="Aptos" panose="020B0004020202020204" pitchFamily="34" charset="0"/>
                          <a:cs typeface="Aptos" panose="020B0004020202020204" pitchFamily="34" charset="0"/>
                        </a:rPr>
                        <a:t>Full Name</a:t>
                      </a:r>
                      <a:endPar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Email Adress</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3714011"/>
                  </a:ext>
                </a:extLst>
              </a:tr>
              <a:tr h="288290">
                <a:tc>
                  <a:txBody>
                    <a:bodyPr/>
                    <a:lstStyle/>
                    <a:p>
                      <a:r>
                        <a:rPr lang="en-GB" sz="11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Chairperson</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 </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kern="100" dirty="0">
                          <a:effectLst/>
                          <a:latin typeface="Aptos" panose="020B0004020202020204" pitchFamily="34" charset="0"/>
                          <a:ea typeface="Aptos" panose="020B0004020202020204" pitchFamily="34" charset="0"/>
                          <a:cs typeface="Aptos" panose="020B0004020202020204" pitchFamily="34" charset="0"/>
                        </a:rPr>
                        <a:t> </a:t>
                      </a:r>
                      <a:endPar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kern="100" dirty="0">
                          <a:effectLst/>
                          <a:latin typeface="Aptos" panose="020B0004020202020204" pitchFamily="34" charset="0"/>
                          <a:ea typeface="Aptos" panose="020B0004020202020204" pitchFamily="34" charset="0"/>
                          <a:cs typeface="Aptos" panose="020B0004020202020204" pitchFamily="34" charset="0"/>
                        </a:rPr>
                        <a:t> </a:t>
                      </a:r>
                      <a:endPar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1827009"/>
                  </a:ext>
                </a:extLst>
              </a:tr>
              <a:tr h="288290">
                <a:tc>
                  <a:txBody>
                    <a:bodyPr/>
                    <a:lstStyle/>
                    <a:p>
                      <a:r>
                        <a:rPr lang="en-GB" sz="11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Honorary Treasurer</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 </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 </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 </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0733652"/>
                  </a:ext>
                </a:extLst>
              </a:tr>
              <a:tr h="288290">
                <a:tc>
                  <a:txBody>
                    <a:bodyPr/>
                    <a:lstStyle/>
                    <a:p>
                      <a:r>
                        <a:rPr lang="en-GB" sz="11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Honorary Secretary</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 </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kern="100">
                          <a:effectLst/>
                          <a:latin typeface="Aptos" panose="020B0004020202020204" pitchFamily="34" charset="0"/>
                          <a:ea typeface="Aptos" panose="020B0004020202020204" pitchFamily="34" charset="0"/>
                          <a:cs typeface="Aptos" panose="020B0004020202020204" pitchFamily="34" charset="0"/>
                        </a:rPr>
                        <a:t> </a:t>
                      </a:r>
                      <a:endParaRPr lang="en-GB"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GB" sz="1100" kern="100" dirty="0">
                          <a:effectLst/>
                          <a:latin typeface="Aptos" panose="020B0004020202020204" pitchFamily="34" charset="0"/>
                          <a:ea typeface="Aptos" panose="020B0004020202020204" pitchFamily="34" charset="0"/>
                          <a:cs typeface="Aptos" panose="020B0004020202020204" pitchFamily="34" charset="0"/>
                        </a:rPr>
                        <a:t> </a:t>
                      </a:r>
                      <a:endPar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0902494"/>
                  </a:ext>
                </a:extLst>
              </a:tr>
            </a:tbl>
          </a:graphicData>
        </a:graphic>
      </p:graphicFrame>
      <p:sp>
        <p:nvSpPr>
          <p:cNvPr id="7" name="Rounded Rectangle 5">
            <a:extLst>
              <a:ext uri="{FF2B5EF4-FFF2-40B4-BE49-F238E27FC236}">
                <a16:creationId xmlns:a16="http://schemas.microsoft.com/office/drawing/2014/main" id="{B3576DF2-57AD-C580-F9F1-437AF8A7C8B7}"/>
              </a:ext>
            </a:extLst>
          </p:cNvPr>
          <p:cNvSpPr/>
          <p:nvPr/>
        </p:nvSpPr>
        <p:spPr>
          <a:xfrm>
            <a:off x="1092200" y="867569"/>
            <a:ext cx="6959600" cy="3488046"/>
          </a:xfrm>
          <a:prstGeom prst="roundRect">
            <a:avLst>
              <a:gd name="adj" fmla="val 6319"/>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3">
            <a:extLst>
              <a:ext uri="{FF2B5EF4-FFF2-40B4-BE49-F238E27FC236}">
                <a16:creationId xmlns:a16="http://schemas.microsoft.com/office/drawing/2014/main" id="{BD04FC4C-9E3A-DD47-4E02-F85CD67FBCD8}"/>
              </a:ext>
            </a:extLst>
          </p:cNvPr>
          <p:cNvSpPr>
            <a:spLocks noChangeArrowheads="1"/>
          </p:cNvSpPr>
          <p:nvPr/>
        </p:nvSpPr>
        <p:spPr bwMode="auto">
          <a:xfrm>
            <a:off x="1133548" y="1057737"/>
            <a:ext cx="6756327"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44C3CF"/>
                </a:solidFill>
                <a:effectLst/>
                <a:latin typeface="Arial" panose="020B0604020202020204" pitchFamily="34" charset="0"/>
                <a:ea typeface="Aptos" panose="020B0004020202020204" pitchFamily="34" charset="0"/>
              </a:rPr>
              <a:t>Committee / Board Details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Aptos" panose="020B0004020202020204" pitchFamily="34" charset="0"/>
              </a:rPr>
              <a:t>Please provide the details of those holding the positions below, or the equivalent for your organisational governance e.g. director. The email address provided here will be used for correspondence regarding funding award outcomes or communication from the funding portal. Multiple office roles cannot be held by the same individual. Email addresses should only be accessible to the person named and cannot be a generic email address (e.g. info@123.com). The Education Authority must be informed in writing of any changes to this information by emailing youthfunding@eani.org.uk. All correspondence will be issued to the Chairperson and Honorary Secretary of the organisation and their email addresses will be shared with your nominated Regional Voluntary Youth Organisation, if applicable.</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5223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029A1-6C3F-1946-B065-76C6AC973F9F}"/>
              </a:ext>
            </a:extLst>
          </p:cNvPr>
          <p:cNvPicPr>
            <a:picLocks noChangeAspect="1"/>
          </p:cNvPicPr>
          <p:nvPr/>
        </p:nvPicPr>
        <p:blipFill>
          <a:blip r:embed="rId2"/>
          <a:stretch>
            <a:fillRect/>
          </a:stretch>
        </p:blipFill>
        <p:spPr>
          <a:xfrm>
            <a:off x="1361130" y="-112136"/>
            <a:ext cx="6421740" cy="1961458"/>
          </a:xfrm>
          <a:prstGeom prst="rect">
            <a:avLst/>
          </a:prstGeom>
        </p:spPr>
      </p:pic>
      <p:sp>
        <p:nvSpPr>
          <p:cNvPr id="6" name="Rounded Rectangle 5">
            <a:extLst>
              <a:ext uri="{FF2B5EF4-FFF2-40B4-BE49-F238E27FC236}">
                <a16:creationId xmlns:a16="http://schemas.microsoft.com/office/drawing/2014/main" id="{89157B4C-82AE-4505-8DB0-DBC1C64488A1}"/>
              </a:ext>
            </a:extLst>
          </p:cNvPr>
          <p:cNvSpPr/>
          <p:nvPr/>
        </p:nvSpPr>
        <p:spPr>
          <a:xfrm>
            <a:off x="1361129" y="1990165"/>
            <a:ext cx="6421742" cy="2762720"/>
          </a:xfrm>
          <a:prstGeom prst="roundRect">
            <a:avLst>
              <a:gd name="adj" fmla="val 5851"/>
            </a:avLst>
          </a:prstGeom>
          <a:noFill/>
          <a:ln w="28575" cap="flat" cmpd="sng" algn="ctr">
            <a:solidFill>
              <a:sysClr val="window" lastClr="FFFFFF">
                <a:lumMod val="6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35F27CC-F6C4-6AC4-40F9-49DDC42EB85A}"/>
              </a:ext>
            </a:extLst>
          </p:cNvPr>
          <p:cNvSpPr txBox="1"/>
          <p:nvPr/>
        </p:nvSpPr>
        <p:spPr>
          <a:xfrm>
            <a:off x="1361128" y="1990165"/>
            <a:ext cx="6357483" cy="1563057"/>
          </a:xfrm>
          <a:prstGeom prst="rect">
            <a:avLst/>
          </a:prstGeom>
          <a:noFill/>
        </p:spPr>
        <p:txBody>
          <a:bodyPr wrap="square">
            <a:spAutoFit/>
          </a:bodyPr>
          <a:lstStyle/>
          <a:p>
            <a:pPr>
              <a:lnSpc>
                <a:spcPct val="107000"/>
              </a:lnSpc>
              <a:spcAft>
                <a:spcPts val="800"/>
              </a:spcAft>
            </a:pPr>
            <a:r>
              <a:rPr lang="en-GB" sz="1600" kern="100" dirty="0">
                <a:solidFill>
                  <a:srgbClr val="44C3CF"/>
                </a:solidFill>
                <a:effectLst/>
                <a:latin typeface="Aptos" panose="020B0004020202020204" pitchFamily="34" charset="0"/>
                <a:ea typeface="Aptos" panose="020B0004020202020204" pitchFamily="34" charset="0"/>
                <a:cs typeface="Times New Roman" panose="02020603050405020304" pitchFamily="18" charset="0"/>
              </a:rPr>
              <a:t>Safeguarding</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kern="100" dirty="0">
                <a:effectLst/>
                <a:latin typeface="Aptos" panose="020B0004020202020204" pitchFamily="34" charset="0"/>
                <a:ea typeface="Aptos" panose="020B0004020202020204" pitchFamily="34" charset="0"/>
                <a:cs typeface="Times New Roman" panose="02020603050405020304" pitchFamily="18" charset="0"/>
              </a:rPr>
              <a:t>Youth Groups must submit a copy of their child protection policy. Your Child Protection policy must       outline procedures for recruitment and criminal record background checks in line with </a:t>
            </a:r>
            <a:r>
              <a:rPr lang="en-GB" sz="11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DE Guidance</a:t>
            </a:r>
            <a:r>
              <a:rPr lang="en-GB" sz="11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GB" sz="1100" i="1" kern="100" dirty="0">
                <a:effectLst/>
                <a:latin typeface="Aptos" panose="020B0004020202020204" pitchFamily="34" charset="0"/>
                <a:ea typeface="Aptos" panose="020B0004020202020204" pitchFamily="34" charset="0"/>
                <a:cs typeface="Times New Roman" panose="02020603050405020304" pitchFamily="18" charset="0"/>
              </a:rPr>
              <a:t>Groups are advised that it is an offence to knowingly employ a person who has been disqualified from  working with children and young people.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100" i="1" kern="100" dirty="0">
                <a:effectLst/>
                <a:latin typeface="Aptos" panose="020B0004020202020204" pitchFamily="34" charset="0"/>
                <a:ea typeface="Aptos" panose="020B0004020202020204" pitchFamily="34" charset="0"/>
              </a:rPr>
              <a:t>Guidance on what is required in a child protection policy for registration with EA can be found </a:t>
            </a:r>
            <a:r>
              <a:rPr lang="en-GB" sz="1100" i="1" u="sng" kern="100" dirty="0">
                <a:solidFill>
                  <a:srgbClr val="0563C1"/>
                </a:solidFill>
                <a:effectLst/>
                <a:latin typeface="Aptos" panose="020B0004020202020204" pitchFamily="34" charset="0"/>
                <a:ea typeface="Aptos" panose="020B0004020202020204" pitchFamily="34" charset="0"/>
                <a:hlinkClick r:id="rId4"/>
              </a:rPr>
              <a:t>here</a:t>
            </a:r>
            <a:r>
              <a:rPr lang="en-GB" sz="1100" i="1" kern="100" dirty="0">
                <a:effectLst/>
                <a:latin typeface="Aptos" panose="020B0004020202020204" pitchFamily="34" charset="0"/>
                <a:ea typeface="Aptos" panose="020B0004020202020204" pitchFamily="34" charset="0"/>
              </a:rPr>
              <a:t>.</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8162B673-5D51-9668-C565-90B8857B3A16}"/>
              </a:ext>
            </a:extLst>
          </p:cNvPr>
          <p:cNvPicPr>
            <a:picLocks noChangeAspect="1"/>
          </p:cNvPicPr>
          <p:nvPr/>
        </p:nvPicPr>
        <p:blipFill rotWithShape="1">
          <a:blip r:embed="rId5"/>
          <a:srcRect r="57193"/>
          <a:stretch/>
        </p:blipFill>
        <p:spPr>
          <a:xfrm>
            <a:off x="1452889" y="3658203"/>
            <a:ext cx="2727226" cy="826210"/>
          </a:xfrm>
          <a:prstGeom prst="rect">
            <a:avLst/>
          </a:prstGeom>
        </p:spPr>
      </p:pic>
      <p:graphicFrame>
        <p:nvGraphicFramePr>
          <p:cNvPr id="17" name="Table 16">
            <a:extLst>
              <a:ext uri="{FF2B5EF4-FFF2-40B4-BE49-F238E27FC236}">
                <a16:creationId xmlns:a16="http://schemas.microsoft.com/office/drawing/2014/main" id="{AC33D43C-AEDD-5593-B916-4F43E773F1C4}"/>
              </a:ext>
            </a:extLst>
          </p:cNvPr>
          <p:cNvGraphicFramePr>
            <a:graphicFrameLocks noGrp="1"/>
          </p:cNvGraphicFramePr>
          <p:nvPr>
            <p:extLst>
              <p:ext uri="{D42A27DB-BD31-4B8C-83A1-F6EECF244321}">
                <p14:modId xmlns:p14="http://schemas.microsoft.com/office/powerpoint/2010/main" val="2535719857"/>
              </p:ext>
            </p:extLst>
          </p:nvPr>
        </p:nvGraphicFramePr>
        <p:xfrm>
          <a:off x="5685115" y="3864762"/>
          <a:ext cx="1561334" cy="487231"/>
        </p:xfrm>
        <a:graphic>
          <a:graphicData uri="http://schemas.openxmlformats.org/drawingml/2006/table">
            <a:tbl>
              <a:tblPr firstRow="1" firstCol="1" bandRow="1"/>
              <a:tblGrid>
                <a:gridCol w="1561334">
                  <a:extLst>
                    <a:ext uri="{9D8B030D-6E8A-4147-A177-3AD203B41FA5}">
                      <a16:colId xmlns:a16="http://schemas.microsoft.com/office/drawing/2014/main" val="486512889"/>
                    </a:ext>
                  </a:extLst>
                </a:gridCol>
              </a:tblGrid>
              <a:tr h="487231">
                <a:tc>
                  <a:txBody>
                    <a:bodyPr/>
                    <a:lstStyle/>
                    <a:p>
                      <a:pPr algn="ctr">
                        <a:lnSpc>
                          <a:spcPct val="107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Document upload</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75790640"/>
                  </a:ext>
                </a:extLst>
              </a:tr>
            </a:tbl>
          </a:graphicData>
        </a:graphic>
      </p:graphicFrame>
    </p:spTree>
    <p:extLst>
      <p:ext uri="{BB962C8B-B14F-4D97-AF65-F5344CB8AC3E}">
        <p14:creationId xmlns:p14="http://schemas.microsoft.com/office/powerpoint/2010/main" val="337314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490BDC-CBCC-0E44-3F49-87D37E6400D9}"/>
              </a:ext>
            </a:extLst>
          </p:cNvPr>
          <p:cNvPicPr>
            <a:picLocks noChangeAspect="1"/>
          </p:cNvPicPr>
          <p:nvPr/>
        </p:nvPicPr>
        <p:blipFill>
          <a:blip r:embed="rId2"/>
          <a:stretch>
            <a:fillRect/>
          </a:stretch>
        </p:blipFill>
        <p:spPr>
          <a:xfrm>
            <a:off x="1084326" y="117792"/>
            <a:ext cx="6975348" cy="2043684"/>
          </a:xfrm>
          <a:prstGeom prst="rect">
            <a:avLst/>
          </a:prstGeom>
        </p:spPr>
      </p:pic>
      <p:pic>
        <p:nvPicPr>
          <p:cNvPr id="9" name="Picture 8">
            <a:extLst>
              <a:ext uri="{FF2B5EF4-FFF2-40B4-BE49-F238E27FC236}">
                <a16:creationId xmlns:a16="http://schemas.microsoft.com/office/drawing/2014/main" id="{3D9BB10C-E91C-A78D-0BB6-FC9BA6DE612F}"/>
              </a:ext>
            </a:extLst>
          </p:cNvPr>
          <p:cNvPicPr>
            <a:picLocks noChangeAspect="1"/>
          </p:cNvPicPr>
          <p:nvPr/>
        </p:nvPicPr>
        <p:blipFill>
          <a:blip r:embed="rId3"/>
          <a:stretch>
            <a:fillRect/>
          </a:stretch>
        </p:blipFill>
        <p:spPr>
          <a:xfrm>
            <a:off x="1084326" y="2064660"/>
            <a:ext cx="6975348" cy="3058668"/>
          </a:xfrm>
          <a:prstGeom prst="rect">
            <a:avLst/>
          </a:prstGeom>
        </p:spPr>
      </p:pic>
    </p:spTree>
    <p:extLst>
      <p:ext uri="{BB962C8B-B14F-4D97-AF65-F5344CB8AC3E}">
        <p14:creationId xmlns:p14="http://schemas.microsoft.com/office/powerpoint/2010/main" val="222920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0D7BD-ACC9-4064-6221-F1083940D85C}"/>
              </a:ext>
            </a:extLst>
          </p:cNvPr>
          <p:cNvPicPr>
            <a:picLocks noChangeAspect="1"/>
          </p:cNvPicPr>
          <p:nvPr/>
        </p:nvPicPr>
        <p:blipFill rotWithShape="1">
          <a:blip r:embed="rId2"/>
          <a:srcRect b="62138"/>
          <a:stretch/>
        </p:blipFill>
        <p:spPr>
          <a:xfrm>
            <a:off x="1254804" y="-90740"/>
            <a:ext cx="6634391" cy="1947461"/>
          </a:xfrm>
          <a:prstGeom prst="rect">
            <a:avLst/>
          </a:prstGeom>
        </p:spPr>
      </p:pic>
      <p:pic>
        <p:nvPicPr>
          <p:cNvPr id="6" name="Picture 5">
            <a:extLst>
              <a:ext uri="{FF2B5EF4-FFF2-40B4-BE49-F238E27FC236}">
                <a16:creationId xmlns:a16="http://schemas.microsoft.com/office/drawing/2014/main" id="{CF19F1FD-C47C-1669-26FC-3F13BBCC33CC}"/>
              </a:ext>
            </a:extLst>
          </p:cNvPr>
          <p:cNvPicPr>
            <a:picLocks noChangeAspect="1"/>
          </p:cNvPicPr>
          <p:nvPr/>
        </p:nvPicPr>
        <p:blipFill>
          <a:blip r:embed="rId3"/>
          <a:stretch>
            <a:fillRect/>
          </a:stretch>
        </p:blipFill>
        <p:spPr>
          <a:xfrm>
            <a:off x="1278186" y="1752019"/>
            <a:ext cx="6587626" cy="3593906"/>
          </a:xfrm>
          <a:prstGeom prst="rect">
            <a:avLst/>
          </a:prstGeom>
        </p:spPr>
      </p:pic>
    </p:spTree>
    <p:extLst>
      <p:ext uri="{BB962C8B-B14F-4D97-AF65-F5344CB8AC3E}">
        <p14:creationId xmlns:p14="http://schemas.microsoft.com/office/powerpoint/2010/main" val="2714492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7091546">
            <a:off x="-569468" y="-405349"/>
            <a:ext cx="7380312" cy="776530"/>
          </a:xfrm>
        </p:spPr>
        <p:txBody>
          <a:bodyPr/>
          <a:lstStyle/>
          <a:p>
            <a:r>
              <a:rPr lang="en-US" altLang="ko-KR">
                <a:solidFill>
                  <a:schemeClr val="accent3"/>
                </a:solidFill>
              </a:rPr>
              <a:t>Agenda</a:t>
            </a:r>
            <a:endParaRPr lang="ko-KR" altLang="en-US">
              <a:solidFill>
                <a:schemeClr val="accent2"/>
              </a:solidFill>
            </a:endParaRPr>
          </a:p>
        </p:txBody>
      </p:sp>
      <p:grpSp>
        <p:nvGrpSpPr>
          <p:cNvPr id="3" name="Group 2">
            <a:extLst>
              <a:ext uri="{FF2B5EF4-FFF2-40B4-BE49-F238E27FC236}">
                <a16:creationId xmlns:a16="http://schemas.microsoft.com/office/drawing/2014/main" id="{1F2B179F-FD59-FA48-9A72-90BCB4CF333C}"/>
              </a:ext>
            </a:extLst>
          </p:cNvPr>
          <p:cNvGrpSpPr/>
          <p:nvPr/>
        </p:nvGrpSpPr>
        <p:grpSpPr>
          <a:xfrm>
            <a:off x="3203848" y="195486"/>
            <a:ext cx="5832430" cy="504000"/>
            <a:chOff x="2811277" y="1126223"/>
            <a:chExt cx="5832430" cy="504000"/>
          </a:xfrm>
        </p:grpSpPr>
        <p:sp>
          <p:nvSpPr>
            <p:cNvPr id="6" name="Parallelogram 5"/>
            <p:cNvSpPr/>
            <p:nvPr/>
          </p:nvSpPr>
          <p:spPr>
            <a:xfrm>
              <a:off x="2811277" y="1126223"/>
              <a:ext cx="5832430" cy="504000"/>
            </a:xfrm>
            <a:prstGeom prst="parallelogram">
              <a:avLst>
                <a:gd name="adj" fmla="val 260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5" name="Parallelogram 14"/>
            <p:cNvSpPr/>
            <p:nvPr/>
          </p:nvSpPr>
          <p:spPr>
            <a:xfrm>
              <a:off x="2883492" y="1180223"/>
              <a:ext cx="5688000" cy="396000"/>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0" name="Text Placeholder 12"/>
            <p:cNvSpPr txBox="1">
              <a:spLocks/>
            </p:cNvSpPr>
            <p:nvPr/>
          </p:nvSpPr>
          <p:spPr>
            <a:xfrm>
              <a:off x="3008754" y="1143484"/>
              <a:ext cx="485630"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a:cs typeface="Arial" pitchFamily="34" charset="0"/>
                </a:rPr>
                <a:t>01</a:t>
              </a:r>
            </a:p>
          </p:txBody>
        </p:sp>
        <p:sp>
          <p:nvSpPr>
            <p:cNvPr id="25" name="TextBox 24"/>
            <p:cNvSpPr txBox="1"/>
            <p:nvPr/>
          </p:nvSpPr>
          <p:spPr>
            <a:xfrm>
              <a:off x="3529370" y="1241843"/>
              <a:ext cx="4694047"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Overview of Changes to Registration and GNT Application</a:t>
              </a:r>
              <a:endParaRPr lang="ko-KR" altLang="en-US" sz="1200" dirty="0">
                <a:solidFill>
                  <a:schemeClr val="tx1">
                    <a:lumMod val="75000"/>
                    <a:lumOff val="25000"/>
                  </a:schemeClr>
                </a:solidFill>
                <a:cs typeface="Arial" pitchFamily="34" charset="0"/>
              </a:endParaRPr>
            </a:p>
          </p:txBody>
        </p:sp>
      </p:grpSp>
      <p:grpSp>
        <p:nvGrpSpPr>
          <p:cNvPr id="4" name="Group 3">
            <a:extLst>
              <a:ext uri="{FF2B5EF4-FFF2-40B4-BE49-F238E27FC236}">
                <a16:creationId xmlns:a16="http://schemas.microsoft.com/office/drawing/2014/main" id="{B8E1CDDA-2CAF-1C48-A52C-DAB0613A4BCA}"/>
              </a:ext>
            </a:extLst>
          </p:cNvPr>
          <p:cNvGrpSpPr/>
          <p:nvPr/>
        </p:nvGrpSpPr>
        <p:grpSpPr>
          <a:xfrm>
            <a:off x="3050949" y="795024"/>
            <a:ext cx="5832430" cy="504000"/>
            <a:chOff x="2625377" y="1869542"/>
            <a:chExt cx="5832430" cy="504000"/>
          </a:xfrm>
        </p:grpSpPr>
        <p:sp>
          <p:nvSpPr>
            <p:cNvPr id="11" name="Parallelogram 10"/>
            <p:cNvSpPr/>
            <p:nvPr/>
          </p:nvSpPr>
          <p:spPr>
            <a:xfrm>
              <a:off x="2625377" y="1869542"/>
              <a:ext cx="5832430" cy="504000"/>
            </a:xfrm>
            <a:prstGeom prst="parallelogram">
              <a:avLst>
                <a:gd name="adj" fmla="val 260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6" name="Parallelogram 15"/>
            <p:cNvSpPr/>
            <p:nvPr/>
          </p:nvSpPr>
          <p:spPr>
            <a:xfrm>
              <a:off x="2697592" y="1923542"/>
              <a:ext cx="5688000" cy="396000"/>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1" name="Text Placeholder 12"/>
            <p:cNvSpPr txBox="1">
              <a:spLocks/>
            </p:cNvSpPr>
            <p:nvPr/>
          </p:nvSpPr>
          <p:spPr>
            <a:xfrm>
              <a:off x="2821181" y="1891988"/>
              <a:ext cx="485630"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a:cs typeface="Arial" pitchFamily="34" charset="0"/>
                </a:rPr>
                <a:t>02</a:t>
              </a:r>
            </a:p>
          </p:txBody>
        </p:sp>
        <p:sp>
          <p:nvSpPr>
            <p:cNvPr id="26" name="TextBox 25"/>
            <p:cNvSpPr txBox="1"/>
            <p:nvPr/>
          </p:nvSpPr>
          <p:spPr>
            <a:xfrm>
              <a:off x="3416525" y="1991049"/>
              <a:ext cx="4694047"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What is Generic/Non-Targeted Funding?	</a:t>
              </a:r>
              <a:endParaRPr lang="ko-KR" altLang="en-US" sz="1200" dirty="0">
                <a:solidFill>
                  <a:schemeClr val="tx1">
                    <a:lumMod val="75000"/>
                    <a:lumOff val="25000"/>
                  </a:schemeClr>
                </a:solidFill>
                <a:cs typeface="Arial" pitchFamily="34" charset="0"/>
              </a:endParaRPr>
            </a:p>
          </p:txBody>
        </p:sp>
      </p:grpSp>
      <p:grpSp>
        <p:nvGrpSpPr>
          <p:cNvPr id="5" name="Group 4">
            <a:extLst>
              <a:ext uri="{FF2B5EF4-FFF2-40B4-BE49-F238E27FC236}">
                <a16:creationId xmlns:a16="http://schemas.microsoft.com/office/drawing/2014/main" id="{11CFCAE2-C2D8-1647-8DC5-487CE447CA00}"/>
              </a:ext>
            </a:extLst>
          </p:cNvPr>
          <p:cNvGrpSpPr/>
          <p:nvPr/>
        </p:nvGrpSpPr>
        <p:grpSpPr>
          <a:xfrm>
            <a:off x="2874573" y="1409834"/>
            <a:ext cx="5832430" cy="504000"/>
            <a:chOff x="2439476" y="2612861"/>
            <a:chExt cx="5832430" cy="504000"/>
          </a:xfrm>
        </p:grpSpPr>
        <p:sp>
          <p:nvSpPr>
            <p:cNvPr id="12" name="Parallelogram 11"/>
            <p:cNvSpPr/>
            <p:nvPr/>
          </p:nvSpPr>
          <p:spPr>
            <a:xfrm>
              <a:off x="2439476" y="2612861"/>
              <a:ext cx="5832430" cy="504000"/>
            </a:xfrm>
            <a:prstGeom prst="parallelogram">
              <a:avLst>
                <a:gd name="adj" fmla="val 2606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Parallelogram 16"/>
            <p:cNvSpPr/>
            <p:nvPr/>
          </p:nvSpPr>
          <p:spPr>
            <a:xfrm>
              <a:off x="2511692" y="2666861"/>
              <a:ext cx="5688000" cy="396000"/>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2" name="Text Placeholder 12"/>
            <p:cNvSpPr txBox="1">
              <a:spLocks/>
            </p:cNvSpPr>
            <p:nvPr/>
          </p:nvSpPr>
          <p:spPr>
            <a:xfrm>
              <a:off x="2633608" y="2640492"/>
              <a:ext cx="485630"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a:cs typeface="Arial" pitchFamily="34" charset="0"/>
                </a:rPr>
                <a:t>03</a:t>
              </a:r>
            </a:p>
          </p:txBody>
        </p:sp>
        <p:sp>
          <p:nvSpPr>
            <p:cNvPr id="27" name="TextBox 26"/>
            <p:cNvSpPr txBox="1"/>
            <p:nvPr/>
          </p:nvSpPr>
          <p:spPr>
            <a:xfrm>
              <a:off x="3148219" y="2731169"/>
              <a:ext cx="4694047" cy="276999"/>
            </a:xfrm>
            <a:prstGeom prst="rect">
              <a:avLst/>
            </a:prstGeom>
            <a:noFill/>
          </p:spPr>
          <p:txBody>
            <a:bodyPr wrap="square" rtlCol="0">
              <a:spAutoFit/>
            </a:bodyPr>
            <a:lstStyle/>
            <a:p>
              <a:r>
                <a:rPr lang="en-US" altLang="ko-KR" sz="1200">
                  <a:solidFill>
                    <a:schemeClr val="tx1">
                      <a:lumMod val="75000"/>
                      <a:lumOff val="25000"/>
                    </a:schemeClr>
                  </a:solidFill>
                  <a:cs typeface="Arial" pitchFamily="34" charset="0"/>
                </a:rPr>
                <a:t>Stage 1 – Registration with EA		</a:t>
              </a:r>
              <a:endParaRPr lang="ko-KR" altLang="en-US" sz="1200">
                <a:solidFill>
                  <a:schemeClr val="tx1">
                    <a:lumMod val="75000"/>
                    <a:lumOff val="25000"/>
                  </a:schemeClr>
                </a:solidFill>
                <a:cs typeface="Arial" pitchFamily="34" charset="0"/>
              </a:endParaRPr>
            </a:p>
          </p:txBody>
        </p:sp>
      </p:grpSp>
      <p:grpSp>
        <p:nvGrpSpPr>
          <p:cNvPr id="7" name="Group 6">
            <a:extLst>
              <a:ext uri="{FF2B5EF4-FFF2-40B4-BE49-F238E27FC236}">
                <a16:creationId xmlns:a16="http://schemas.microsoft.com/office/drawing/2014/main" id="{470DD706-DF8B-344A-A078-FE9AF5C6B9F1}"/>
              </a:ext>
            </a:extLst>
          </p:cNvPr>
          <p:cNvGrpSpPr/>
          <p:nvPr/>
        </p:nvGrpSpPr>
        <p:grpSpPr>
          <a:xfrm>
            <a:off x="2730557" y="2026373"/>
            <a:ext cx="5832430" cy="504000"/>
            <a:chOff x="2253575" y="3356180"/>
            <a:chExt cx="5832430" cy="504000"/>
          </a:xfrm>
        </p:grpSpPr>
        <p:sp>
          <p:nvSpPr>
            <p:cNvPr id="13" name="Parallelogram 12"/>
            <p:cNvSpPr/>
            <p:nvPr/>
          </p:nvSpPr>
          <p:spPr>
            <a:xfrm>
              <a:off x="2253575" y="3356180"/>
              <a:ext cx="5832430" cy="504000"/>
            </a:xfrm>
            <a:prstGeom prst="parallelogram">
              <a:avLst>
                <a:gd name="adj" fmla="val 260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8" name="Parallelogram 17"/>
            <p:cNvSpPr/>
            <p:nvPr/>
          </p:nvSpPr>
          <p:spPr>
            <a:xfrm>
              <a:off x="2325792" y="3410180"/>
              <a:ext cx="5688000" cy="396000"/>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3" name="Text Placeholder 12"/>
            <p:cNvSpPr txBox="1">
              <a:spLocks/>
            </p:cNvSpPr>
            <p:nvPr/>
          </p:nvSpPr>
          <p:spPr>
            <a:xfrm>
              <a:off x="2446035" y="3388996"/>
              <a:ext cx="485630"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a:cs typeface="Arial" pitchFamily="34" charset="0"/>
                </a:rPr>
                <a:t>04</a:t>
              </a:r>
            </a:p>
          </p:txBody>
        </p:sp>
        <p:sp>
          <p:nvSpPr>
            <p:cNvPr id="28" name="TextBox 27"/>
            <p:cNvSpPr txBox="1"/>
            <p:nvPr/>
          </p:nvSpPr>
          <p:spPr>
            <a:xfrm>
              <a:off x="2957643" y="3475832"/>
              <a:ext cx="4694047"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Stage 2 – Completing End of Year Report 2023-2024	</a:t>
              </a:r>
              <a:endParaRPr lang="ko-KR" altLang="en-US" sz="1200" dirty="0">
                <a:solidFill>
                  <a:schemeClr val="tx1">
                    <a:lumMod val="75000"/>
                    <a:lumOff val="25000"/>
                  </a:schemeClr>
                </a:solidFill>
                <a:cs typeface="Arial" pitchFamily="34" charset="0"/>
              </a:endParaRPr>
            </a:p>
          </p:txBody>
        </p:sp>
      </p:grpSp>
      <p:grpSp>
        <p:nvGrpSpPr>
          <p:cNvPr id="8" name="Group 7">
            <a:extLst>
              <a:ext uri="{FF2B5EF4-FFF2-40B4-BE49-F238E27FC236}">
                <a16:creationId xmlns:a16="http://schemas.microsoft.com/office/drawing/2014/main" id="{186160BC-9C52-B243-8F62-DA7EE1741C9D}"/>
              </a:ext>
            </a:extLst>
          </p:cNvPr>
          <p:cNvGrpSpPr/>
          <p:nvPr/>
        </p:nvGrpSpPr>
        <p:grpSpPr>
          <a:xfrm>
            <a:off x="2586541" y="2642912"/>
            <a:ext cx="5832430" cy="504000"/>
            <a:chOff x="2067674" y="4099500"/>
            <a:chExt cx="5832430" cy="504000"/>
          </a:xfrm>
        </p:grpSpPr>
        <p:sp>
          <p:nvSpPr>
            <p:cNvPr id="14" name="Parallelogram 13"/>
            <p:cNvSpPr/>
            <p:nvPr/>
          </p:nvSpPr>
          <p:spPr>
            <a:xfrm>
              <a:off x="2067674" y="4099500"/>
              <a:ext cx="5832430" cy="504000"/>
            </a:xfrm>
            <a:prstGeom prst="parallelogram">
              <a:avLst>
                <a:gd name="adj" fmla="val 2606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9" name="Parallelogram 18"/>
            <p:cNvSpPr/>
            <p:nvPr/>
          </p:nvSpPr>
          <p:spPr>
            <a:xfrm>
              <a:off x="2139892" y="4153499"/>
              <a:ext cx="5688000" cy="396000"/>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4" name="Text Placeholder 12"/>
            <p:cNvSpPr txBox="1">
              <a:spLocks/>
            </p:cNvSpPr>
            <p:nvPr/>
          </p:nvSpPr>
          <p:spPr>
            <a:xfrm>
              <a:off x="2258462" y="4137500"/>
              <a:ext cx="485630"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a:cs typeface="Arial" pitchFamily="34" charset="0"/>
                </a:rPr>
                <a:t>05</a:t>
              </a:r>
            </a:p>
          </p:txBody>
        </p:sp>
        <p:sp>
          <p:nvSpPr>
            <p:cNvPr id="29" name="TextBox 28"/>
            <p:cNvSpPr txBox="1"/>
            <p:nvPr/>
          </p:nvSpPr>
          <p:spPr>
            <a:xfrm>
              <a:off x="2767067" y="4220493"/>
              <a:ext cx="4694047"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Stage 3 – Completing a 2024-2025 Application	</a:t>
              </a:r>
              <a:endParaRPr lang="ko-KR" altLang="en-US" sz="1200" dirty="0">
                <a:solidFill>
                  <a:schemeClr val="tx1">
                    <a:lumMod val="75000"/>
                    <a:lumOff val="25000"/>
                  </a:schemeClr>
                </a:solidFill>
                <a:cs typeface="Arial" pitchFamily="34" charset="0"/>
              </a:endParaRPr>
            </a:p>
          </p:txBody>
        </p:sp>
      </p:grpSp>
      <p:grpSp>
        <p:nvGrpSpPr>
          <p:cNvPr id="30" name="Group 29">
            <a:extLst>
              <a:ext uri="{FF2B5EF4-FFF2-40B4-BE49-F238E27FC236}">
                <a16:creationId xmlns:a16="http://schemas.microsoft.com/office/drawing/2014/main" id="{1F25CA99-70E8-8741-9C4D-6E9E6C234D80}"/>
              </a:ext>
            </a:extLst>
          </p:cNvPr>
          <p:cNvGrpSpPr/>
          <p:nvPr/>
        </p:nvGrpSpPr>
        <p:grpSpPr>
          <a:xfrm>
            <a:off x="2437582" y="3256619"/>
            <a:ext cx="5832430" cy="504000"/>
            <a:chOff x="2811277" y="1126223"/>
            <a:chExt cx="5832430" cy="504000"/>
          </a:xfrm>
        </p:grpSpPr>
        <p:sp>
          <p:nvSpPr>
            <p:cNvPr id="31" name="Parallelogram 30">
              <a:extLst>
                <a:ext uri="{FF2B5EF4-FFF2-40B4-BE49-F238E27FC236}">
                  <a16:creationId xmlns:a16="http://schemas.microsoft.com/office/drawing/2014/main" id="{49781B10-B390-0E44-8801-78F1D110A885}"/>
                </a:ext>
              </a:extLst>
            </p:cNvPr>
            <p:cNvSpPr/>
            <p:nvPr/>
          </p:nvSpPr>
          <p:spPr>
            <a:xfrm>
              <a:off x="2811277" y="1126223"/>
              <a:ext cx="5832430" cy="504000"/>
            </a:xfrm>
            <a:prstGeom prst="parallelogram">
              <a:avLst>
                <a:gd name="adj" fmla="val 260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2" name="Parallelogram 31">
              <a:extLst>
                <a:ext uri="{FF2B5EF4-FFF2-40B4-BE49-F238E27FC236}">
                  <a16:creationId xmlns:a16="http://schemas.microsoft.com/office/drawing/2014/main" id="{9ED9E11F-04AE-6847-B50C-F98062BFFFAC}"/>
                </a:ext>
              </a:extLst>
            </p:cNvPr>
            <p:cNvSpPr/>
            <p:nvPr/>
          </p:nvSpPr>
          <p:spPr>
            <a:xfrm>
              <a:off x="2883492" y="1180223"/>
              <a:ext cx="5688000" cy="396000"/>
            </a:xfrm>
            <a:prstGeom prst="parallelogram">
              <a:avLst>
                <a:gd name="adj" fmla="val 26069"/>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33" name="Text Placeholder 12">
              <a:extLst>
                <a:ext uri="{FF2B5EF4-FFF2-40B4-BE49-F238E27FC236}">
                  <a16:creationId xmlns:a16="http://schemas.microsoft.com/office/drawing/2014/main" id="{01149A0B-66CD-984E-AF84-7007E09BB6E0}"/>
                </a:ext>
              </a:extLst>
            </p:cNvPr>
            <p:cNvSpPr txBox="1">
              <a:spLocks/>
            </p:cNvSpPr>
            <p:nvPr/>
          </p:nvSpPr>
          <p:spPr>
            <a:xfrm>
              <a:off x="3008754" y="1143484"/>
              <a:ext cx="485630"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a:cs typeface="Arial" pitchFamily="34" charset="0"/>
                </a:rPr>
                <a:t>06</a:t>
              </a:r>
            </a:p>
          </p:txBody>
        </p:sp>
        <p:sp>
          <p:nvSpPr>
            <p:cNvPr id="34" name="TextBox 33">
              <a:extLst>
                <a:ext uri="{FF2B5EF4-FFF2-40B4-BE49-F238E27FC236}">
                  <a16:creationId xmlns:a16="http://schemas.microsoft.com/office/drawing/2014/main" id="{76BA7DCA-1BE6-8641-AC57-DF5A9A8F92A2}"/>
                </a:ext>
              </a:extLst>
            </p:cNvPr>
            <p:cNvSpPr txBox="1"/>
            <p:nvPr/>
          </p:nvSpPr>
          <p:spPr>
            <a:xfrm>
              <a:off x="3529370" y="1241843"/>
              <a:ext cx="4694047" cy="276999"/>
            </a:xfrm>
            <a:prstGeom prst="rect">
              <a:avLst/>
            </a:prstGeom>
            <a:noFill/>
          </p:spPr>
          <p:txBody>
            <a:bodyPr wrap="square" rtlCol="0">
              <a:spAutoFit/>
            </a:bodyPr>
            <a:lstStyle/>
            <a:p>
              <a:r>
                <a:rPr lang="en-GB" altLang="ko-KR" sz="1200">
                  <a:solidFill>
                    <a:schemeClr val="tx1">
                      <a:lumMod val="75000"/>
                      <a:lumOff val="25000"/>
                    </a:schemeClr>
                  </a:solidFill>
                  <a:cs typeface="Arial" pitchFamily="34" charset="0"/>
                </a:rPr>
                <a:t>Application, Assessment &amp; Award Timeline	</a:t>
              </a:r>
              <a:endParaRPr lang="ko-KR" altLang="en-US" sz="1200">
                <a:solidFill>
                  <a:schemeClr val="tx1">
                    <a:lumMod val="75000"/>
                    <a:lumOff val="25000"/>
                  </a:schemeClr>
                </a:solidFill>
                <a:cs typeface="Arial" pitchFamily="34" charset="0"/>
              </a:endParaRPr>
            </a:p>
          </p:txBody>
        </p:sp>
      </p:grpSp>
      <p:pic>
        <p:nvPicPr>
          <p:cNvPr id="48" name="Picture 47" descr="A picture containing food, drawing&#10;&#10;Description automatically generated">
            <a:extLst>
              <a:ext uri="{FF2B5EF4-FFF2-40B4-BE49-F238E27FC236}">
                <a16:creationId xmlns:a16="http://schemas.microsoft.com/office/drawing/2014/main" id="{16DEBA1B-C4A6-AD46-8021-0962960217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1086" y="4386381"/>
            <a:ext cx="2350914" cy="638881"/>
          </a:xfrm>
          <a:prstGeom prst="rect">
            <a:avLst/>
          </a:prstGeom>
        </p:spPr>
      </p:pic>
    </p:spTree>
    <p:extLst>
      <p:ext uri="{BB962C8B-B14F-4D97-AF65-F5344CB8AC3E}">
        <p14:creationId xmlns:p14="http://schemas.microsoft.com/office/powerpoint/2010/main" val="1548794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2176942"/>
            <a:ext cx="9144000" cy="826255"/>
            <a:chOff x="2253890" y="2008261"/>
            <a:chExt cx="4608512" cy="826255"/>
          </a:xfrm>
        </p:grpSpPr>
        <p:sp>
          <p:nvSpPr>
            <p:cNvPr id="4" name="Text Placeholder 3"/>
            <p:cNvSpPr txBox="1">
              <a:spLocks/>
            </p:cNvSpPr>
            <p:nvPr/>
          </p:nvSpPr>
          <p:spPr>
            <a:xfrm>
              <a:off x="2253890" y="2557829"/>
              <a:ext cx="4608512" cy="2766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dirty="0">
                  <a:solidFill>
                    <a:srgbClr val="FE3FE4"/>
                  </a:solidFill>
                  <a:cs typeface="Arial" pitchFamily="34" charset="0"/>
                </a:rPr>
                <a:t>If currently in receipt of 2023-2024 Generic/Non-Targeted Funding</a:t>
              </a:r>
            </a:p>
            <a:p>
              <a:pPr marL="0" indent="0" algn="ctr">
                <a:buNone/>
              </a:pPr>
              <a:endParaRPr lang="en-US" altLang="ko-KR" sz="1400" dirty="0">
                <a:solidFill>
                  <a:srgbClr val="FE3FE4"/>
                </a:solidFill>
                <a:cs typeface="Arial" pitchFamily="34" charset="0"/>
              </a:endParaRPr>
            </a:p>
          </p:txBody>
        </p:sp>
        <p:sp>
          <p:nvSpPr>
            <p:cNvPr id="5" name="Title 4"/>
            <p:cNvSpPr txBox="1">
              <a:spLocks/>
            </p:cNvSpPr>
            <p:nvPr/>
          </p:nvSpPr>
          <p:spPr>
            <a:xfrm>
              <a:off x="2253890" y="2008261"/>
              <a:ext cx="4608512"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algn="ctr"/>
              <a:r>
                <a:rPr lang="en-US" altLang="ko-KR" sz="2800" dirty="0">
                  <a:solidFill>
                    <a:srgbClr val="FE3FE4"/>
                  </a:solidFill>
                  <a:latin typeface="+mj-lt"/>
                </a:rPr>
                <a:t>Stage 2 – Completing End of Year Report 2023-2024</a:t>
              </a:r>
            </a:p>
          </p:txBody>
        </p:sp>
      </p:grpSp>
      <p:grpSp>
        <p:nvGrpSpPr>
          <p:cNvPr id="16" name="Group 15"/>
          <p:cNvGrpSpPr/>
          <p:nvPr/>
        </p:nvGrpSpPr>
        <p:grpSpPr>
          <a:xfrm>
            <a:off x="2214000" y="1162036"/>
            <a:ext cx="4716000" cy="2392143"/>
            <a:chOff x="2214000" y="935688"/>
            <a:chExt cx="4716000" cy="2392143"/>
          </a:xfrm>
        </p:grpSpPr>
        <p:grpSp>
          <p:nvGrpSpPr>
            <p:cNvPr id="12" name="Group 11"/>
            <p:cNvGrpSpPr/>
            <p:nvPr/>
          </p:nvGrpSpPr>
          <p:grpSpPr>
            <a:xfrm>
              <a:off x="2214000" y="1275606"/>
              <a:ext cx="4716000" cy="2052225"/>
              <a:chOff x="2096689" y="1167589"/>
              <a:chExt cx="4716000" cy="2052225"/>
            </a:xfrm>
          </p:grpSpPr>
          <p:sp>
            <p:nvSpPr>
              <p:cNvPr id="9" name="Rectangle 8"/>
              <p:cNvSpPr/>
              <p:nvPr/>
            </p:nvSpPr>
            <p:spPr>
              <a:xfrm>
                <a:off x="2096689" y="1167589"/>
                <a:ext cx="1656184" cy="72000"/>
              </a:xfrm>
              <a:prstGeom prst="rect">
                <a:avLst/>
              </a:prstGeom>
              <a:solidFill>
                <a:srgbClr val="2FC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5156505" y="1187715"/>
                <a:ext cx="1656184" cy="72000"/>
              </a:xfrm>
              <a:prstGeom prst="rect">
                <a:avLst/>
              </a:prstGeom>
              <a:solidFill>
                <a:srgbClr val="2FC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2096689" y="3147814"/>
                <a:ext cx="4716000" cy="72000"/>
              </a:xfrm>
              <a:prstGeom prst="rect">
                <a:avLst/>
              </a:prstGeom>
              <a:solidFill>
                <a:srgbClr val="2FC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5" name="Oval 14"/>
            <p:cNvSpPr/>
            <p:nvPr/>
          </p:nvSpPr>
          <p:spPr>
            <a:xfrm>
              <a:off x="4175956" y="935688"/>
              <a:ext cx="792088" cy="792088"/>
            </a:xfrm>
            <a:prstGeom prst="ellipse">
              <a:avLst/>
            </a:prstGeom>
            <a:solidFill>
              <a:srgbClr val="2FC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7" name="Block Arc 20">
            <a:extLst>
              <a:ext uri="{FF2B5EF4-FFF2-40B4-BE49-F238E27FC236}">
                <a16:creationId xmlns:a16="http://schemas.microsoft.com/office/drawing/2014/main" id="{F1BF1738-C9A4-6443-9173-683EC6EA9167}"/>
              </a:ext>
            </a:extLst>
          </p:cNvPr>
          <p:cNvSpPr>
            <a:spLocks noChangeAspect="1"/>
          </p:cNvSpPr>
          <p:nvPr/>
        </p:nvSpPr>
        <p:spPr>
          <a:xfrm rot="10800000">
            <a:off x="4405995" y="1384854"/>
            <a:ext cx="332010" cy="36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Picture 13" descr="A picture containing food, drawing&#10;&#10;Description automatically generated">
            <a:extLst>
              <a:ext uri="{FF2B5EF4-FFF2-40B4-BE49-F238E27FC236}">
                <a16:creationId xmlns:a16="http://schemas.microsoft.com/office/drawing/2014/main" id="{472A4373-DB59-2743-AE57-AB33679A33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6542" y="3614908"/>
            <a:ext cx="2350914" cy="638881"/>
          </a:xfrm>
          <a:prstGeom prst="rect">
            <a:avLst/>
          </a:prstGeom>
        </p:spPr>
      </p:pic>
      <p:sp>
        <p:nvSpPr>
          <p:cNvPr id="2" name="Sun 1">
            <a:extLst>
              <a:ext uri="{FF2B5EF4-FFF2-40B4-BE49-F238E27FC236}">
                <a16:creationId xmlns:a16="http://schemas.microsoft.com/office/drawing/2014/main" id="{B20F89E0-7A89-1A43-854F-99A3FAC07965}"/>
              </a:ext>
            </a:extLst>
          </p:cNvPr>
          <p:cNvSpPr/>
          <p:nvPr/>
        </p:nvSpPr>
        <p:spPr>
          <a:xfrm rot="20120312">
            <a:off x="-868068" y="2770415"/>
            <a:ext cx="3577849" cy="3354132"/>
          </a:xfrm>
          <a:prstGeom prst="sun">
            <a:avLst/>
          </a:prstGeom>
          <a:solidFill>
            <a:srgbClr val="33E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If you are a </a:t>
            </a:r>
          </a:p>
          <a:p>
            <a:pPr algn="ctr"/>
            <a:r>
              <a:rPr lang="en-US" sz="1400"/>
              <a:t>new </a:t>
            </a:r>
          </a:p>
          <a:p>
            <a:pPr algn="ctr"/>
            <a:r>
              <a:rPr lang="en-US" sz="1400"/>
              <a:t>Organisation you can Skip this stage!</a:t>
            </a:r>
          </a:p>
        </p:txBody>
      </p:sp>
    </p:spTree>
    <p:extLst>
      <p:ext uri="{BB962C8B-B14F-4D97-AF65-F5344CB8AC3E}">
        <p14:creationId xmlns:p14="http://schemas.microsoft.com/office/powerpoint/2010/main" val="234909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walking in front of a building&#10;&#10;Description automatically generated">
            <a:extLst>
              <a:ext uri="{FF2B5EF4-FFF2-40B4-BE49-F238E27FC236}">
                <a16:creationId xmlns:a16="http://schemas.microsoft.com/office/drawing/2014/main" id="{A3D550F3-9C35-6648-9CC2-25E2D5A311F1}"/>
              </a:ext>
            </a:extLst>
          </p:cNvPr>
          <p:cNvPicPr>
            <a:picLocks noGrp="1" noChangeAspect="1"/>
          </p:cNvPicPr>
          <p:nvPr>
            <p:ph type="pic" idx="11"/>
          </p:nvPr>
        </p:nvPicPr>
        <p:blipFill rotWithShape="1">
          <a:blip r:embed="rId2" cstate="screen">
            <a:extLst>
              <a:ext uri="{28A0092B-C50C-407E-A947-70E740481C1C}">
                <a14:useLocalDpi xmlns:a14="http://schemas.microsoft.com/office/drawing/2010/main"/>
              </a:ext>
            </a:extLst>
          </a:blip>
          <a:srcRect/>
          <a:stretch/>
        </p:blipFill>
        <p:spPr>
          <a:xfrm>
            <a:off x="0" y="0"/>
            <a:ext cx="9144000" cy="1874080"/>
          </a:xfrm>
        </p:spPr>
      </p:pic>
      <p:sp>
        <p:nvSpPr>
          <p:cNvPr id="6" name="Rectangle 5">
            <a:extLst>
              <a:ext uri="{FF2B5EF4-FFF2-40B4-BE49-F238E27FC236}">
                <a16:creationId xmlns:a16="http://schemas.microsoft.com/office/drawing/2014/main" id="{C4F58986-98DC-364A-B77D-D745E6D098A3}"/>
              </a:ext>
            </a:extLst>
          </p:cNvPr>
          <p:cNvSpPr/>
          <p:nvPr/>
        </p:nvSpPr>
        <p:spPr>
          <a:xfrm>
            <a:off x="0" y="0"/>
            <a:ext cx="9144000" cy="1874080"/>
          </a:xfrm>
          <a:prstGeom prst="rect">
            <a:avLst/>
          </a:prstGeom>
          <a:solidFill>
            <a:srgbClr val="43C4D1">
              <a:alpha val="922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idx="4294967295"/>
          </p:nvPr>
        </p:nvSpPr>
        <p:spPr>
          <a:xfrm>
            <a:off x="-10999" y="215674"/>
            <a:ext cx="2206735" cy="1538238"/>
          </a:xfrm>
          <a:prstGeom prst="rect">
            <a:avLst/>
          </a:prstGeom>
        </p:spPr>
        <p:txBody>
          <a:bodyPr/>
          <a:lstStyle/>
          <a:p>
            <a:pPr algn="r"/>
            <a:r>
              <a:rPr lang="en-US" altLang="ko-KR">
                <a:solidFill>
                  <a:schemeClr val="bg1"/>
                </a:solidFill>
                <a:latin typeface="Arial Rounded MT Bold" panose="020F0704030504030204" pitchFamily="34" charset="77"/>
                <a:cs typeface="Arial" pitchFamily="34" charset="0"/>
              </a:rPr>
              <a:t>Annual Report</a:t>
            </a:r>
            <a:endParaRPr lang="ko-KR" altLang="en-US">
              <a:solidFill>
                <a:schemeClr val="bg1"/>
              </a:solidFill>
              <a:latin typeface="Arial Rounded MT Bold" panose="020F0704030504030204" pitchFamily="34" charset="77"/>
              <a:cs typeface="Arial" pitchFamily="34" charset="0"/>
            </a:endParaRPr>
          </a:p>
        </p:txBody>
      </p:sp>
      <p:sp>
        <p:nvSpPr>
          <p:cNvPr id="3" name="TextBox 2">
            <a:extLst>
              <a:ext uri="{FF2B5EF4-FFF2-40B4-BE49-F238E27FC236}">
                <a16:creationId xmlns:a16="http://schemas.microsoft.com/office/drawing/2014/main" id="{B34C406E-9413-8D45-834A-26E2060EF8DB}"/>
              </a:ext>
            </a:extLst>
          </p:cNvPr>
          <p:cNvSpPr txBox="1"/>
          <p:nvPr/>
        </p:nvSpPr>
        <p:spPr>
          <a:xfrm>
            <a:off x="2483768" y="58198"/>
            <a:ext cx="6623584" cy="1600438"/>
          </a:xfrm>
          <a:prstGeom prst="rect">
            <a:avLst/>
          </a:prstGeom>
          <a:noFill/>
        </p:spPr>
        <p:txBody>
          <a:bodyPr wrap="square" rtlCol="0">
            <a:spAutoFit/>
          </a:bodyPr>
          <a:lstStyle/>
          <a:p>
            <a:r>
              <a:rPr lang="en-GB" sz="1400" dirty="0">
                <a:solidFill>
                  <a:schemeClr val="bg1"/>
                </a:solidFill>
              </a:rPr>
              <a:t>If your organisation has been in receipt of 2023-2024 Generic Non-Targeted </a:t>
            </a:r>
          </a:p>
          <a:p>
            <a:r>
              <a:rPr lang="en-GB" sz="1400" dirty="0">
                <a:solidFill>
                  <a:schemeClr val="bg1"/>
                </a:solidFill>
              </a:rPr>
              <a:t>(GNT) Funding from the Education Authority </a:t>
            </a:r>
            <a:r>
              <a:rPr lang="en-GB" sz="1400" u="sng" dirty="0">
                <a:solidFill>
                  <a:schemeClr val="bg1"/>
                </a:solidFill>
              </a:rPr>
              <a:t>you will not be able to apply for 2024-2025 funding until you submit your Annual Report through the funding portal.</a:t>
            </a:r>
          </a:p>
          <a:p>
            <a:endParaRPr lang="en-GB" sz="1400" u="sng" dirty="0">
              <a:solidFill>
                <a:schemeClr val="bg1"/>
              </a:solidFill>
            </a:endParaRPr>
          </a:p>
          <a:p>
            <a:r>
              <a:rPr lang="en-GB" sz="1400" dirty="0">
                <a:solidFill>
                  <a:schemeClr val="bg1"/>
                </a:solidFill>
              </a:rPr>
              <a:t>Once your organisation has registered and the annual report and completed          income and expenditure form has been submitted, you can then create a </a:t>
            </a:r>
          </a:p>
          <a:p>
            <a:r>
              <a:rPr lang="en-GB" sz="1400" dirty="0">
                <a:solidFill>
                  <a:schemeClr val="bg1"/>
                </a:solidFill>
              </a:rPr>
              <a:t>new GNT application for 2024-2025 on the funding portal.</a:t>
            </a:r>
          </a:p>
        </p:txBody>
      </p:sp>
      <p:graphicFrame>
        <p:nvGraphicFramePr>
          <p:cNvPr id="4" name="Table 6">
            <a:extLst>
              <a:ext uri="{FF2B5EF4-FFF2-40B4-BE49-F238E27FC236}">
                <a16:creationId xmlns:a16="http://schemas.microsoft.com/office/drawing/2014/main" id="{8D547EE5-DA6C-AA43-850A-A1D40A8CAC62}"/>
              </a:ext>
            </a:extLst>
          </p:cNvPr>
          <p:cNvGraphicFramePr>
            <a:graphicFrameLocks noGrp="1"/>
          </p:cNvGraphicFramePr>
          <p:nvPr>
            <p:extLst>
              <p:ext uri="{D42A27DB-BD31-4B8C-83A1-F6EECF244321}">
                <p14:modId xmlns:p14="http://schemas.microsoft.com/office/powerpoint/2010/main" val="3836041103"/>
              </p:ext>
            </p:extLst>
          </p:nvPr>
        </p:nvGraphicFramePr>
        <p:xfrm>
          <a:off x="0" y="1969586"/>
          <a:ext cx="8964489" cy="2460240"/>
        </p:xfrm>
        <a:graphic>
          <a:graphicData uri="http://schemas.openxmlformats.org/drawingml/2006/table">
            <a:tbl>
              <a:tblPr firstRow="1" bandRow="1">
                <a:tableStyleId>{72833802-FEF1-4C79-8D5D-14CF1EAF98D9}</a:tableStyleId>
              </a:tblPr>
              <a:tblGrid>
                <a:gridCol w="2555776">
                  <a:extLst>
                    <a:ext uri="{9D8B030D-6E8A-4147-A177-3AD203B41FA5}">
                      <a16:colId xmlns:a16="http://schemas.microsoft.com/office/drawing/2014/main" val="111876522"/>
                    </a:ext>
                  </a:extLst>
                </a:gridCol>
                <a:gridCol w="6408713">
                  <a:extLst>
                    <a:ext uri="{9D8B030D-6E8A-4147-A177-3AD203B41FA5}">
                      <a16:colId xmlns:a16="http://schemas.microsoft.com/office/drawing/2014/main" val="2262333514"/>
                    </a:ext>
                  </a:extLst>
                </a:gridCol>
              </a:tblGrid>
              <a:tr h="252000">
                <a:tc>
                  <a:txBody>
                    <a:bodyPr/>
                    <a:lstStyle/>
                    <a:p>
                      <a:r>
                        <a:rPr lang="en-US"/>
                        <a:t>Report Section</a:t>
                      </a:r>
                    </a:p>
                  </a:txBody>
                  <a:tcPr>
                    <a:solidFill>
                      <a:srgbClr val="43C4D1"/>
                    </a:solidFill>
                  </a:tcPr>
                </a:tc>
                <a:tc>
                  <a:txBody>
                    <a:bodyPr/>
                    <a:lstStyle/>
                    <a:p>
                      <a:r>
                        <a:rPr lang="en-US" dirty="0"/>
                        <a:t>What will I need to Provide</a:t>
                      </a:r>
                    </a:p>
                  </a:txBody>
                  <a:tcPr>
                    <a:solidFill>
                      <a:srgbClr val="43C4D1"/>
                    </a:solidFill>
                  </a:tcPr>
                </a:tc>
                <a:extLst>
                  <a:ext uri="{0D108BD9-81ED-4DB2-BD59-A6C34878D82A}">
                    <a16:rowId xmlns:a16="http://schemas.microsoft.com/office/drawing/2014/main" val="555069576"/>
                  </a:ext>
                </a:extLst>
              </a:tr>
              <a:tr h="252000">
                <a:tc>
                  <a:txBody>
                    <a:bodyPr/>
                    <a:lstStyle/>
                    <a:p>
                      <a:r>
                        <a:rPr lang="en-US" sz="1400" b="1"/>
                        <a:t>Membership Breakdown</a:t>
                      </a:r>
                    </a:p>
                  </a:txBody>
                  <a:tcPr/>
                </a:tc>
                <a:tc>
                  <a:txBody>
                    <a:bodyPr/>
                    <a:lstStyle/>
                    <a:p>
                      <a:r>
                        <a:rPr lang="en-US" sz="1400" dirty="0"/>
                        <a:t>Provide the numbers of young people by age band for your registration period of 2023-2024.</a:t>
                      </a:r>
                    </a:p>
                  </a:txBody>
                  <a:tcPr/>
                </a:tc>
                <a:extLst>
                  <a:ext uri="{0D108BD9-81ED-4DB2-BD59-A6C34878D82A}">
                    <a16:rowId xmlns:a16="http://schemas.microsoft.com/office/drawing/2014/main" val="501815931"/>
                  </a:ext>
                </a:extLst>
              </a:tr>
              <a:tr h="252000">
                <a:tc>
                  <a:txBody>
                    <a:bodyPr/>
                    <a:lstStyle/>
                    <a:p>
                      <a:r>
                        <a:rPr lang="en-US" sz="1400" b="1"/>
                        <a:t>Engagement Framework                     Information</a:t>
                      </a:r>
                    </a:p>
                  </a:txBody>
                  <a:tcPr/>
                </a:tc>
                <a:tc>
                  <a:txBody>
                    <a:bodyPr/>
                    <a:lstStyle/>
                    <a:p>
                      <a:r>
                        <a:rPr lang="en-US" sz="1400" dirty="0"/>
                        <a:t>Provide the number of young people per stage on the engagement framework based on your membership.</a:t>
                      </a:r>
                    </a:p>
                  </a:txBody>
                  <a:tcPr/>
                </a:tc>
                <a:extLst>
                  <a:ext uri="{0D108BD9-81ED-4DB2-BD59-A6C34878D82A}">
                    <a16:rowId xmlns:a16="http://schemas.microsoft.com/office/drawing/2014/main" val="4127749990"/>
                  </a:ext>
                </a:extLst>
              </a:tr>
              <a:tr h="540000">
                <a:tc>
                  <a:txBody>
                    <a:bodyPr/>
                    <a:lstStyle/>
                    <a:p>
                      <a:r>
                        <a:rPr lang="en-US" sz="1400" b="1"/>
                        <a:t>Actual Funding Used</a:t>
                      </a:r>
                    </a:p>
                  </a:txBody>
                  <a:tcPr/>
                </a:tc>
                <a:tc>
                  <a:txBody>
                    <a:bodyPr/>
                    <a:lstStyle/>
                    <a:p>
                      <a:r>
                        <a:rPr lang="en-US" sz="1400" dirty="0"/>
                        <a:t>Provide details of how much of your funding award in 2023-2024 you spent.</a:t>
                      </a:r>
                    </a:p>
                  </a:txBody>
                  <a:tcPr/>
                </a:tc>
                <a:extLst>
                  <a:ext uri="{0D108BD9-81ED-4DB2-BD59-A6C34878D82A}">
                    <a16:rowId xmlns:a16="http://schemas.microsoft.com/office/drawing/2014/main" val="1334814091"/>
                  </a:ext>
                </a:extLst>
              </a:tr>
              <a:tr h="252000">
                <a:tc>
                  <a:txBody>
                    <a:bodyPr/>
                    <a:lstStyle/>
                    <a:p>
                      <a:r>
                        <a:rPr lang="en-US" sz="1400" b="1"/>
                        <a:t>Income and Expenditure</a:t>
                      </a:r>
                    </a:p>
                  </a:txBody>
                  <a:tcPr/>
                </a:tc>
                <a:tc>
                  <a:txBody>
                    <a:bodyPr/>
                    <a:lstStyle/>
                    <a:p>
                      <a:r>
                        <a:rPr lang="en-US" sz="1400" dirty="0"/>
                        <a:t>Upload a copy of your completed income and expenditure report (provided with your letter of offer and available on the EA website) for the 2023-2024 period.</a:t>
                      </a:r>
                    </a:p>
                  </a:txBody>
                  <a:tcPr/>
                </a:tc>
                <a:extLst>
                  <a:ext uri="{0D108BD9-81ED-4DB2-BD59-A6C34878D82A}">
                    <a16:rowId xmlns:a16="http://schemas.microsoft.com/office/drawing/2014/main" val="3684694919"/>
                  </a:ext>
                </a:extLst>
              </a:tr>
            </a:tbl>
          </a:graphicData>
        </a:graphic>
      </p:graphicFrame>
      <p:sp>
        <p:nvSpPr>
          <p:cNvPr id="17" name="TextBox 16">
            <a:extLst>
              <a:ext uri="{FF2B5EF4-FFF2-40B4-BE49-F238E27FC236}">
                <a16:creationId xmlns:a16="http://schemas.microsoft.com/office/drawing/2014/main" id="{1B1A3F0D-A7D7-7B40-BC5D-11C902A061AE}"/>
              </a:ext>
            </a:extLst>
          </p:cNvPr>
          <p:cNvSpPr txBox="1"/>
          <p:nvPr/>
        </p:nvSpPr>
        <p:spPr>
          <a:xfrm>
            <a:off x="5419731" y="4486349"/>
            <a:ext cx="308480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hlinkClick r:id="rId3"/>
              </a:rPr>
              <a:t>Play Demonstration Film – How to Complete Your Annual Report</a:t>
            </a:r>
            <a:endParaRPr lang="ko-KR" altLang="en-US" sz="1200" dirty="0">
              <a:solidFill>
                <a:schemeClr val="tx1">
                  <a:lumMod val="75000"/>
                  <a:lumOff val="25000"/>
                </a:schemeClr>
              </a:solidFill>
              <a:cs typeface="Arial" pitchFamily="34" charset="0"/>
            </a:endParaRPr>
          </a:p>
        </p:txBody>
      </p:sp>
      <p:sp>
        <p:nvSpPr>
          <p:cNvPr id="18" name="Rectangle 36">
            <a:hlinkClick r:id="rId3"/>
            <a:extLst>
              <a:ext uri="{FF2B5EF4-FFF2-40B4-BE49-F238E27FC236}">
                <a16:creationId xmlns:a16="http://schemas.microsoft.com/office/drawing/2014/main" id="{F19E377D-BD5C-9142-838E-ACA6725607FB}"/>
              </a:ext>
            </a:extLst>
          </p:cNvPr>
          <p:cNvSpPr/>
          <p:nvPr/>
        </p:nvSpPr>
        <p:spPr>
          <a:xfrm>
            <a:off x="4949440" y="4545159"/>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43C4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a:extLst>
              <a:ext uri="{FF2B5EF4-FFF2-40B4-BE49-F238E27FC236}">
                <a16:creationId xmlns:a16="http://schemas.microsoft.com/office/drawing/2014/main" id="{01E5F46A-A1F5-5B41-9516-C9151D7FE98D}"/>
              </a:ext>
            </a:extLst>
          </p:cNvPr>
          <p:cNvSpPr txBox="1"/>
          <p:nvPr/>
        </p:nvSpPr>
        <p:spPr>
          <a:xfrm>
            <a:off x="580413" y="4504230"/>
            <a:ext cx="4266090" cy="646331"/>
          </a:xfrm>
          <a:prstGeom prst="rect">
            <a:avLst/>
          </a:prstGeom>
          <a:noFill/>
        </p:spPr>
        <p:txBody>
          <a:bodyPr wrap="square" rtlCol="0">
            <a:spAutoFit/>
          </a:bodyPr>
          <a:lstStyle/>
          <a:p>
            <a:r>
              <a:rPr lang="en-US" sz="1200" dirty="0">
                <a:solidFill>
                  <a:srgbClr val="FE3EE5"/>
                </a:solidFill>
              </a:rPr>
              <a:t>All reports are subject to an EA Verification check, and we   may request your original receipts. These should be retained for Auditing purposes.</a:t>
            </a:r>
          </a:p>
        </p:txBody>
      </p:sp>
    </p:spTree>
    <p:extLst>
      <p:ext uri="{BB962C8B-B14F-4D97-AF65-F5344CB8AC3E}">
        <p14:creationId xmlns:p14="http://schemas.microsoft.com/office/powerpoint/2010/main" val="3357590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E784E8E-C472-C65E-3076-6DC4DF784454}"/>
              </a:ext>
            </a:extLst>
          </p:cNvPr>
          <p:cNvGraphicFramePr>
            <a:graphicFrameLocks noGrp="1"/>
          </p:cNvGraphicFramePr>
          <p:nvPr>
            <p:extLst>
              <p:ext uri="{D42A27DB-BD31-4B8C-83A1-F6EECF244321}">
                <p14:modId xmlns:p14="http://schemas.microsoft.com/office/powerpoint/2010/main" val="266327509"/>
              </p:ext>
            </p:extLst>
          </p:nvPr>
        </p:nvGraphicFramePr>
        <p:xfrm>
          <a:off x="825882" y="2116303"/>
          <a:ext cx="7492236" cy="2759703"/>
        </p:xfrm>
        <a:graphic>
          <a:graphicData uri="http://schemas.openxmlformats.org/drawingml/2006/table">
            <a:tbl>
              <a:tblPr/>
              <a:tblGrid>
                <a:gridCol w="1574244">
                  <a:extLst>
                    <a:ext uri="{9D8B030D-6E8A-4147-A177-3AD203B41FA5}">
                      <a16:colId xmlns:a16="http://schemas.microsoft.com/office/drawing/2014/main" val="3100000800"/>
                    </a:ext>
                  </a:extLst>
                </a:gridCol>
                <a:gridCol w="519889">
                  <a:extLst>
                    <a:ext uri="{9D8B030D-6E8A-4147-A177-3AD203B41FA5}">
                      <a16:colId xmlns:a16="http://schemas.microsoft.com/office/drawing/2014/main" val="4168952304"/>
                    </a:ext>
                  </a:extLst>
                </a:gridCol>
                <a:gridCol w="634880">
                  <a:extLst>
                    <a:ext uri="{9D8B030D-6E8A-4147-A177-3AD203B41FA5}">
                      <a16:colId xmlns:a16="http://schemas.microsoft.com/office/drawing/2014/main" val="1194884465"/>
                    </a:ext>
                  </a:extLst>
                </a:gridCol>
                <a:gridCol w="3226229">
                  <a:extLst>
                    <a:ext uri="{9D8B030D-6E8A-4147-A177-3AD203B41FA5}">
                      <a16:colId xmlns:a16="http://schemas.microsoft.com/office/drawing/2014/main" val="2446333667"/>
                    </a:ext>
                  </a:extLst>
                </a:gridCol>
                <a:gridCol w="539325">
                  <a:extLst>
                    <a:ext uri="{9D8B030D-6E8A-4147-A177-3AD203B41FA5}">
                      <a16:colId xmlns:a16="http://schemas.microsoft.com/office/drawing/2014/main" val="342053925"/>
                    </a:ext>
                  </a:extLst>
                </a:gridCol>
                <a:gridCol w="544183">
                  <a:extLst>
                    <a:ext uri="{9D8B030D-6E8A-4147-A177-3AD203B41FA5}">
                      <a16:colId xmlns:a16="http://schemas.microsoft.com/office/drawing/2014/main" val="1275655516"/>
                    </a:ext>
                  </a:extLst>
                </a:gridCol>
                <a:gridCol w="453486">
                  <a:extLst>
                    <a:ext uri="{9D8B030D-6E8A-4147-A177-3AD203B41FA5}">
                      <a16:colId xmlns:a16="http://schemas.microsoft.com/office/drawing/2014/main" val="2004316997"/>
                    </a:ext>
                  </a:extLst>
                </a:gridCol>
              </a:tblGrid>
              <a:tr h="95587">
                <a:tc gridSpan="7">
                  <a:txBody>
                    <a:bodyPr/>
                    <a:lstStyle/>
                    <a:p>
                      <a:pPr algn="ctr" fontAlgn="b"/>
                      <a:r>
                        <a:rPr lang="en-GB" sz="700" b="1" i="0" u="none" strike="noStrike">
                          <a:solidFill>
                            <a:srgbClr val="000000"/>
                          </a:solidFill>
                          <a:effectLst/>
                          <a:latin typeface="Arial" panose="020B0604020202020204" pitchFamily="34" charset="0"/>
                        </a:rPr>
                        <a:t>Education Authority - Income and Expenditure Claim Form</a:t>
                      </a:r>
                    </a:p>
                  </a:txBody>
                  <a:tcPr marL="4961" marR="4961" marT="4961"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05506095"/>
                  </a:ext>
                </a:extLst>
              </a:tr>
              <a:tr h="98038">
                <a:tc gridSpan="7">
                  <a:txBody>
                    <a:bodyPr/>
                    <a:lstStyle/>
                    <a:p>
                      <a:pPr algn="ctr" fontAlgn="b"/>
                      <a:r>
                        <a:rPr lang="en-GB" sz="700" b="1" i="0" u="none" strike="noStrike">
                          <a:solidFill>
                            <a:srgbClr val="000000"/>
                          </a:solidFill>
                          <a:effectLst/>
                          <a:latin typeface="Arial" panose="020B0604020202020204" pitchFamily="34" charset="0"/>
                        </a:rPr>
                        <a:t>Schedule of Payments by Budget Heading</a:t>
                      </a:r>
                    </a:p>
                  </a:txBody>
                  <a:tcPr marL="4961" marR="4961" marT="4961"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78956454"/>
                  </a:ext>
                </a:extLst>
              </a:tr>
              <a:tr h="98038">
                <a:tc>
                  <a:txBody>
                    <a:bodyPr/>
                    <a:lstStyle/>
                    <a:p>
                      <a:pPr algn="ctr" fontAlgn="b"/>
                      <a:endParaRPr lang="en-GB" sz="700" b="1" i="0" u="none" strike="noStrike">
                        <a:solidFill>
                          <a:srgbClr val="FF0000"/>
                        </a:solidFill>
                        <a:effectLst/>
                        <a:latin typeface="Arial" panose="020B0604020202020204" pitchFamily="34" charset="0"/>
                      </a:endParaRP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700" b="1" i="0" u="none" strike="noStrike">
                        <a:solidFill>
                          <a:srgbClr val="FF0000"/>
                        </a:solidFill>
                        <a:effectLst/>
                        <a:latin typeface="Arial" panose="020B0604020202020204" pitchFamily="34" charset="0"/>
                      </a:endParaRP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700" b="1" i="0" u="none" strike="noStrike">
                        <a:solidFill>
                          <a:srgbClr val="FF0000"/>
                        </a:solidFill>
                        <a:effectLst/>
                        <a:latin typeface="Arial" panose="020B0604020202020204" pitchFamily="34" charset="0"/>
                      </a:endParaRP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700" b="1" i="0" u="none" strike="noStrike">
                        <a:solidFill>
                          <a:srgbClr val="FF0000"/>
                        </a:solidFill>
                        <a:effectLst/>
                        <a:latin typeface="Arial" panose="020B0604020202020204" pitchFamily="34" charset="0"/>
                      </a:endParaRP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700" b="1" i="0" u="none" strike="noStrike">
                        <a:solidFill>
                          <a:srgbClr val="FF0000"/>
                        </a:solidFill>
                        <a:effectLst/>
                        <a:latin typeface="Arial" panose="020B0604020202020204" pitchFamily="34" charset="0"/>
                      </a:endParaRPr>
                    </a:p>
                  </a:txBody>
                  <a:tcPr marL="4961" marR="4961" marT="4961" marB="0" anchor="b">
                    <a:lnL>
                      <a:noFill/>
                    </a:lnL>
                    <a:lnR>
                      <a:noFill/>
                    </a:lnR>
                    <a:lnT>
                      <a:noFill/>
                    </a:lnT>
                    <a:lnB>
                      <a:noFill/>
                    </a:lnB>
                  </a:tcPr>
                </a:tc>
                <a:tc>
                  <a:txBody>
                    <a:bodyPr/>
                    <a:lstStyle/>
                    <a:p>
                      <a:pPr algn="ctr" fontAlgn="b"/>
                      <a:endParaRPr lang="en-GB" sz="700" b="1" i="0" u="none" strike="noStrike">
                        <a:solidFill>
                          <a:srgbClr val="FF0000"/>
                        </a:solidFill>
                        <a:effectLst/>
                        <a:latin typeface="Arial" panose="020B0604020202020204" pitchFamily="34" charset="0"/>
                      </a:endParaRP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700" b="1" i="0" u="none" strike="noStrike">
                        <a:solidFill>
                          <a:srgbClr val="FF0000"/>
                        </a:solidFill>
                        <a:effectLst/>
                        <a:latin typeface="Arial" panose="020B0604020202020204" pitchFamily="34" charset="0"/>
                      </a:endParaRP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507214"/>
                  </a:ext>
                </a:extLst>
              </a:tr>
              <a:tr h="109476">
                <a:tc>
                  <a:txBody>
                    <a:bodyPr/>
                    <a:lstStyle/>
                    <a:p>
                      <a:pPr algn="l" fontAlgn="ctr"/>
                      <a:r>
                        <a:rPr lang="en-GB" sz="600" b="1" i="0" u="none" strike="noStrike">
                          <a:solidFill>
                            <a:srgbClr val="000000"/>
                          </a:solidFill>
                          <a:effectLst/>
                          <a:latin typeface="Arial" panose="020B0604020202020204" pitchFamily="34" charset="0"/>
                        </a:rPr>
                        <a:t>Youth Club Name</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GB" sz="600" b="1"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a:txBody>
                    <a:bodyPr/>
                    <a:lstStyle/>
                    <a:p>
                      <a:pPr algn="l" fontAlgn="ctr"/>
                      <a:r>
                        <a:rPr lang="en-GB" sz="600" b="1" i="0" u="none" strike="noStrike">
                          <a:solidFill>
                            <a:srgbClr val="000000"/>
                          </a:solidFill>
                          <a:effectLst/>
                          <a:latin typeface="Arial" panose="020B0604020202020204" pitchFamily="34" charset="0"/>
                        </a:rPr>
                        <a:t>Cost Centre </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GB" sz="600" b="1"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extLst>
                  <a:ext uri="{0D108BD9-81ED-4DB2-BD59-A6C34878D82A}">
                    <a16:rowId xmlns:a16="http://schemas.microsoft.com/office/drawing/2014/main" val="1549404181"/>
                  </a:ext>
                </a:extLst>
              </a:tr>
              <a:tr h="109476">
                <a:tc>
                  <a:txBody>
                    <a:bodyPr/>
                    <a:lstStyle/>
                    <a:p>
                      <a:pPr algn="l" fontAlgn="ctr"/>
                      <a:r>
                        <a:rPr lang="en-GB" sz="600" b="1" i="0" u="none" strike="noStrike">
                          <a:solidFill>
                            <a:srgbClr val="000000"/>
                          </a:solidFill>
                          <a:effectLst/>
                          <a:latin typeface="Arial" panose="020B0604020202020204" pitchFamily="34" charset="0"/>
                        </a:rPr>
                        <a:t>Funding Strand </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GB" sz="600" b="1" i="0" u="none" strike="noStrike">
                          <a:solidFill>
                            <a:srgbClr val="000000"/>
                          </a:solidFill>
                          <a:effectLst/>
                          <a:latin typeface="Arial" panose="020B0604020202020204" pitchFamily="34" charset="0"/>
                        </a:rPr>
                        <a:t>Generic/Non-Targeted </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ctr"/>
                      <a:r>
                        <a:rPr lang="en-GB" sz="600" b="1" i="0" u="none" strike="noStrike">
                          <a:solidFill>
                            <a:srgbClr val="000000"/>
                          </a:solidFill>
                          <a:effectLst/>
                          <a:latin typeface="Arial" panose="020B0604020202020204" pitchFamily="34" charset="0"/>
                        </a:rPr>
                        <a:t>URN NUMBER</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GB" sz="600" b="1"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extLst>
                  <a:ext uri="{0D108BD9-81ED-4DB2-BD59-A6C34878D82A}">
                    <a16:rowId xmlns:a16="http://schemas.microsoft.com/office/drawing/2014/main" val="421926550"/>
                  </a:ext>
                </a:extLst>
              </a:tr>
              <a:tr h="109476">
                <a:tc>
                  <a:txBody>
                    <a:bodyPr/>
                    <a:lstStyle/>
                    <a:p>
                      <a:pPr algn="l" fontAlgn="ctr"/>
                      <a:r>
                        <a:rPr lang="en-GB" sz="600" b="1" i="0" u="none" strike="noStrike">
                          <a:solidFill>
                            <a:srgbClr val="000000"/>
                          </a:solidFill>
                          <a:effectLst/>
                          <a:latin typeface="Arial" panose="020B0604020202020204" pitchFamily="34" charset="0"/>
                        </a:rPr>
                        <a:t>Total Funding received</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GB" sz="600" b="1" i="0" u="none" strike="noStrike">
                          <a:solidFill>
                            <a:srgbClr val="000000"/>
                          </a:solidFill>
                          <a:effectLst/>
                          <a:latin typeface="Arial" panose="020B0604020202020204" pitchFamily="34" charset="0"/>
                        </a:rPr>
                        <a:t>£</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a:txBody>
                    <a:bodyPr/>
                    <a:lstStyle/>
                    <a:p>
                      <a:pPr algn="l" fontAlgn="ctr"/>
                      <a:endParaRPr lang="en-GB" sz="600" b="1" i="0" u="none" strike="noStrike">
                        <a:solidFill>
                          <a:srgbClr val="000000"/>
                        </a:solidFill>
                        <a:effectLst/>
                        <a:latin typeface="Arial" panose="020B0604020202020204" pitchFamily="34" charset="0"/>
                      </a:endParaRPr>
                    </a:p>
                  </a:txBody>
                  <a:tcPr marL="4961" marR="4961" marT="496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600" b="1" i="0" u="none" strike="noStrike">
                        <a:solidFill>
                          <a:srgbClr val="000000"/>
                        </a:solidFill>
                        <a:effectLst/>
                        <a:latin typeface="Arial" panose="020B0604020202020204" pitchFamily="34" charset="0"/>
                      </a:endParaRPr>
                    </a:p>
                  </a:txBody>
                  <a:tcPr marL="4961" marR="4961" marT="496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GB" sz="600" b="1" i="0" u="none" strike="noStrike">
                        <a:solidFill>
                          <a:srgbClr val="000000"/>
                        </a:solidFill>
                        <a:effectLst/>
                        <a:latin typeface="Arial" panose="020B0604020202020204" pitchFamily="34" charset="0"/>
                      </a:endParaRPr>
                    </a:p>
                  </a:txBody>
                  <a:tcPr marL="4961" marR="4961" marT="4961"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73435475"/>
                  </a:ext>
                </a:extLst>
              </a:tr>
              <a:tr h="109476">
                <a:tc>
                  <a:txBody>
                    <a:bodyPr/>
                    <a:lstStyle/>
                    <a:p>
                      <a:pPr algn="l" fontAlgn="ctr"/>
                      <a:r>
                        <a:rPr lang="en-GB" sz="600" b="1" i="0" u="none" strike="noStrike">
                          <a:solidFill>
                            <a:srgbClr val="000000"/>
                          </a:solidFill>
                          <a:effectLst/>
                          <a:latin typeface="Arial" panose="020B0604020202020204" pitchFamily="34" charset="0"/>
                        </a:rPr>
                        <a:t>Claim Period</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GB" sz="600" b="1" i="0" u="none" strike="noStrike">
                          <a:solidFill>
                            <a:srgbClr val="000000"/>
                          </a:solidFill>
                          <a:effectLst/>
                          <a:latin typeface="Arial" panose="020B0604020202020204" pitchFamily="34" charset="0"/>
                        </a:rPr>
                        <a:t>01/4/2022  to 31/03/2023</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ctr"/>
                      <a:endParaRPr lang="en-GB" sz="600" b="0" i="0" u="none" strike="noStrike">
                        <a:solidFill>
                          <a:srgbClr val="000000"/>
                        </a:solidFill>
                        <a:effectLst/>
                        <a:latin typeface="Arial" panose="020B0604020202020204" pitchFamily="34" charset="0"/>
                      </a:endParaRPr>
                    </a:p>
                  </a:txBody>
                  <a:tcPr marL="4961" marR="4961" marT="4961"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600" b="0" i="0" u="none" strike="noStrike">
                        <a:solidFill>
                          <a:srgbClr val="000000"/>
                        </a:solidFill>
                        <a:effectLst/>
                        <a:latin typeface="Arial" panose="020B0604020202020204" pitchFamily="34" charset="0"/>
                      </a:endParaRPr>
                    </a:p>
                  </a:txBody>
                  <a:tcPr marL="4961" marR="4961" marT="4961" marB="0" anchor="ctr">
                    <a:lnL>
                      <a:noFill/>
                    </a:lnL>
                    <a:lnR>
                      <a:noFill/>
                    </a:lnR>
                    <a:lnT>
                      <a:noFill/>
                    </a:lnT>
                    <a:lnB>
                      <a:noFill/>
                    </a:lnB>
                  </a:tcPr>
                </a:tc>
                <a:tc>
                  <a:txBody>
                    <a:bodyPr/>
                    <a:lstStyle/>
                    <a:p>
                      <a:pPr algn="l" fontAlgn="ctr"/>
                      <a:endParaRPr lang="en-GB" sz="600" b="0" i="0" u="none" strike="noStrike">
                        <a:solidFill>
                          <a:srgbClr val="000000"/>
                        </a:solidFill>
                        <a:effectLst/>
                        <a:latin typeface="Arial" panose="020B0604020202020204" pitchFamily="34" charset="0"/>
                      </a:endParaRPr>
                    </a:p>
                  </a:txBody>
                  <a:tcPr marL="4961" marR="4961" marT="4961" marB="0" anchor="ctr">
                    <a:lnL>
                      <a:noFill/>
                    </a:lnL>
                    <a:lnR>
                      <a:noFill/>
                    </a:lnR>
                    <a:lnT>
                      <a:noFill/>
                    </a:lnT>
                    <a:lnB>
                      <a:noFill/>
                    </a:lnB>
                  </a:tcPr>
                </a:tc>
                <a:extLst>
                  <a:ext uri="{0D108BD9-81ED-4DB2-BD59-A6C34878D82A}">
                    <a16:rowId xmlns:a16="http://schemas.microsoft.com/office/drawing/2014/main" val="2939365058"/>
                  </a:ext>
                </a:extLst>
              </a:tr>
              <a:tr h="69444">
                <a:tc>
                  <a:txBody>
                    <a:bodyPr/>
                    <a:lstStyle/>
                    <a:p>
                      <a:pPr algn="l" fontAlgn="b"/>
                      <a:endParaRPr lang="en-GB" sz="500" b="0" i="0" u="none" strike="noStrike">
                        <a:solidFill>
                          <a:srgbClr val="000000"/>
                        </a:solidFill>
                        <a:effectLst/>
                        <a:latin typeface="Arial" panose="020B0604020202020204" pitchFamily="34" charset="0"/>
                      </a:endParaRPr>
                    </a:p>
                  </a:txBody>
                  <a:tcPr marL="4961" marR="4961" marT="496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solidFill>
                          <a:srgbClr val="000000"/>
                        </a:solidFill>
                        <a:effectLst/>
                        <a:latin typeface="Arial" panose="020B0604020202020204" pitchFamily="34" charset="0"/>
                      </a:endParaRPr>
                    </a:p>
                  </a:txBody>
                  <a:tcPr marL="4961" marR="4961" marT="496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solidFill>
                          <a:srgbClr val="000000"/>
                        </a:solidFill>
                        <a:effectLst/>
                        <a:latin typeface="Arial" panose="020B0604020202020204" pitchFamily="34" charset="0"/>
                      </a:endParaRPr>
                    </a:p>
                  </a:txBody>
                  <a:tcPr marL="4961" marR="4961" marT="496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solidFill>
                          <a:srgbClr val="000000"/>
                        </a:solidFill>
                        <a:effectLst/>
                        <a:latin typeface="Arial" panose="020B0604020202020204" pitchFamily="34" charset="0"/>
                      </a:endParaRPr>
                    </a:p>
                  </a:txBody>
                  <a:tcPr marL="4961" marR="4961" marT="496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solidFill>
                          <a:srgbClr val="000000"/>
                        </a:solidFill>
                        <a:effectLst/>
                        <a:latin typeface="Arial" panose="020B0604020202020204" pitchFamily="34" charset="0"/>
                      </a:endParaRPr>
                    </a:p>
                  </a:txBody>
                  <a:tcPr marL="4961" marR="4961" marT="4961" marB="0" anchor="b">
                    <a:lnL>
                      <a:noFill/>
                    </a:lnL>
                    <a:lnR>
                      <a:noFill/>
                    </a:lnR>
                    <a:lnT>
                      <a:noFill/>
                    </a:lnT>
                    <a:lnB>
                      <a:noFill/>
                    </a:lnB>
                  </a:tcPr>
                </a:tc>
                <a:tc>
                  <a:txBody>
                    <a:bodyPr/>
                    <a:lstStyle/>
                    <a:p>
                      <a:pPr algn="l" fontAlgn="b"/>
                      <a:endParaRPr lang="en-GB" sz="500" b="0" i="0" u="none" strike="noStrike">
                        <a:solidFill>
                          <a:srgbClr val="000000"/>
                        </a:solidFill>
                        <a:effectLst/>
                        <a:latin typeface="Arial" panose="020B0604020202020204" pitchFamily="34" charset="0"/>
                      </a:endParaRPr>
                    </a:p>
                  </a:txBody>
                  <a:tcPr marL="4961" marR="4961" marT="4961" marB="0" anchor="b">
                    <a:lnL>
                      <a:noFill/>
                    </a:lnL>
                    <a:lnR>
                      <a:noFill/>
                    </a:lnR>
                    <a:lnT>
                      <a:noFill/>
                    </a:lnT>
                    <a:lnB>
                      <a:noFill/>
                    </a:lnB>
                  </a:tcPr>
                </a:tc>
                <a:tc>
                  <a:txBody>
                    <a:bodyPr/>
                    <a:lstStyle/>
                    <a:p>
                      <a:pPr algn="ctr" fontAlgn="b"/>
                      <a:endParaRPr lang="en-GB" sz="500" b="0" i="0" u="none" strike="noStrike">
                        <a:solidFill>
                          <a:srgbClr val="000000"/>
                        </a:solidFill>
                        <a:effectLst/>
                        <a:latin typeface="Arial" panose="020B0604020202020204" pitchFamily="34" charset="0"/>
                      </a:endParaRPr>
                    </a:p>
                  </a:txBody>
                  <a:tcPr marL="4961" marR="4961" marT="4961" marB="0" anchor="b">
                    <a:lnL>
                      <a:noFill/>
                    </a:lnL>
                    <a:lnR>
                      <a:noFill/>
                    </a:lnR>
                    <a:lnT>
                      <a:noFill/>
                    </a:lnT>
                    <a:lnB>
                      <a:noFill/>
                    </a:lnB>
                  </a:tcPr>
                </a:tc>
                <a:extLst>
                  <a:ext uri="{0D108BD9-81ED-4DB2-BD59-A6C34878D82A}">
                    <a16:rowId xmlns:a16="http://schemas.microsoft.com/office/drawing/2014/main" val="3936734661"/>
                  </a:ext>
                </a:extLst>
              </a:tr>
              <a:tr h="208331">
                <a:tc gridSpan="7">
                  <a:txBody>
                    <a:bodyPr/>
                    <a:lstStyle/>
                    <a:p>
                      <a:pPr algn="ctr" fontAlgn="ctr"/>
                      <a:r>
                        <a:rPr lang="en-GB" sz="600" b="1" i="0" u="sng" strike="noStrike">
                          <a:solidFill>
                            <a:srgbClr val="000000"/>
                          </a:solidFill>
                          <a:effectLst/>
                          <a:latin typeface="Arial" panose="020B0604020202020204" pitchFamily="34" charset="0"/>
                        </a:rPr>
                        <a:t>ELIGIBLE GENERIC/NON-TARGETED COSTS - Please ensure you reference the Terms and Conditions booklet that was sent with your letter of offer before completing the below as anything submitted on this form that is ineligible will be disallowed</a:t>
                      </a:r>
                    </a:p>
                  </a:txBody>
                  <a:tcPr marL="4961" marR="4961" marT="4961" marB="0" anchor="ctr">
                    <a:lnL>
                      <a:noFill/>
                    </a:lnL>
                    <a:lnR>
                      <a:noFill/>
                    </a:lnR>
                    <a:lnT>
                      <a:noFill/>
                    </a:lnT>
                    <a:lnB>
                      <a:noFill/>
                    </a:lnB>
                    <a:solidFill>
                      <a:srgbClr val="C4D79B"/>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4726270"/>
                  </a:ext>
                </a:extLst>
              </a:tr>
              <a:tr h="122548">
                <a:tc gridSpan="7">
                  <a:txBody>
                    <a:bodyPr/>
                    <a:lstStyle/>
                    <a:p>
                      <a:pPr algn="ctr" fontAlgn="ctr"/>
                      <a:r>
                        <a:rPr lang="en-GB" sz="600" b="1" i="0" u="none" strike="noStrike">
                          <a:solidFill>
                            <a:srgbClr val="000000"/>
                          </a:solidFill>
                          <a:effectLst/>
                          <a:latin typeface="Arial" panose="020B0604020202020204" pitchFamily="34" charset="0"/>
                        </a:rPr>
                        <a:t>If this form is not fully completed with the information required below, it will be returned to your organisation, and this will delay payment of future funding.</a:t>
                      </a:r>
                    </a:p>
                  </a:txBody>
                  <a:tcPr marL="4961" marR="4961" marT="4961" marB="0" anchor="ctr">
                    <a:lnL>
                      <a:noFill/>
                    </a:lnL>
                    <a:lnR>
                      <a:noFill/>
                    </a:lnR>
                    <a:lnT>
                      <a:noFill/>
                    </a:lnT>
                    <a:lnB>
                      <a:noFill/>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54626107"/>
                  </a:ext>
                </a:extLst>
              </a:tr>
              <a:tr h="138888">
                <a:tc>
                  <a:txBody>
                    <a:bodyPr/>
                    <a:lstStyle/>
                    <a:p>
                      <a:pPr algn="l" fontAlgn="b"/>
                      <a:r>
                        <a:rPr lang="en-GB" sz="500" b="1" i="1" u="none" strike="noStrike">
                          <a:solidFill>
                            <a:srgbClr val="000000"/>
                          </a:solidFill>
                          <a:effectLst/>
                          <a:latin typeface="Arial" panose="020B0604020202020204" pitchFamily="34" charset="0"/>
                        </a:rPr>
                        <a:t>Organisaton to complete</a:t>
                      </a: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500" b="1" i="1" u="none" strike="noStrike">
                          <a:solidFill>
                            <a:srgbClr val="000000"/>
                          </a:solidFill>
                          <a:effectLst/>
                          <a:latin typeface="Arial" panose="020B0604020202020204" pitchFamily="34" charset="0"/>
                        </a:rPr>
                        <a:t>Organisaton to complete</a:t>
                      </a: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500" b="1" i="1" u="none" strike="noStrike">
                          <a:solidFill>
                            <a:srgbClr val="000000"/>
                          </a:solidFill>
                          <a:effectLst/>
                          <a:latin typeface="Arial" panose="020B0604020202020204" pitchFamily="34" charset="0"/>
                        </a:rPr>
                        <a:t>Organisaton to complete</a:t>
                      </a: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500" b="1" i="1" u="none" strike="noStrike">
                          <a:solidFill>
                            <a:srgbClr val="000000"/>
                          </a:solidFill>
                          <a:effectLst/>
                          <a:latin typeface="Arial" panose="020B0604020202020204" pitchFamily="34" charset="0"/>
                        </a:rPr>
                        <a:t>Organisaton to complete</a:t>
                      </a: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500" b="1" i="1" u="none" strike="noStrike">
                          <a:solidFill>
                            <a:srgbClr val="000000"/>
                          </a:solidFill>
                          <a:effectLst/>
                          <a:latin typeface="Arial" panose="020B0604020202020204" pitchFamily="34" charset="0"/>
                        </a:rPr>
                        <a:t>Organisaton to complete</a:t>
                      </a: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500" b="1" i="1" u="none" strike="noStrike">
                          <a:solidFill>
                            <a:srgbClr val="FF0000"/>
                          </a:solidFill>
                          <a:effectLst/>
                          <a:latin typeface="Arial" panose="020B0604020202020204" pitchFamily="34" charset="0"/>
                        </a:rPr>
                        <a:t>EA Office Use only verification</a:t>
                      </a: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500" b="1" i="1" u="none" strike="noStrike">
                          <a:solidFill>
                            <a:srgbClr val="FF0000"/>
                          </a:solidFill>
                          <a:effectLst/>
                          <a:latin typeface="Arial" panose="020B0604020202020204" pitchFamily="34" charset="0"/>
                        </a:rPr>
                        <a:t>Formula do not override</a:t>
                      </a:r>
                    </a:p>
                  </a:txBody>
                  <a:tcPr marL="4961" marR="4961" marT="496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658894"/>
                  </a:ext>
                </a:extLst>
              </a:tr>
              <a:tr h="330879">
                <a:tc>
                  <a:txBody>
                    <a:bodyPr/>
                    <a:lstStyle/>
                    <a:p>
                      <a:pPr algn="l" fontAlgn="ctr"/>
                      <a:r>
                        <a:rPr lang="en-GB" sz="600" b="1" i="0" u="none" strike="noStrike">
                          <a:solidFill>
                            <a:srgbClr val="000000"/>
                          </a:solidFill>
                          <a:effectLst/>
                          <a:latin typeface="Arial" panose="020B0604020202020204" pitchFamily="34" charset="0"/>
                        </a:rPr>
                        <a:t>Payee Supplier Name – </a:t>
                      </a:r>
                    </a:p>
                    <a:p>
                      <a:pPr algn="l" fontAlgn="ctr"/>
                      <a:r>
                        <a:rPr lang="en-GB" sz="600" b="1" i="0" u="none" strike="noStrike">
                          <a:solidFill>
                            <a:srgbClr val="974706"/>
                          </a:solidFill>
                          <a:effectLst/>
                          <a:latin typeface="Arial" panose="020B0604020202020204" pitchFamily="34" charset="0"/>
                        </a:rPr>
                        <a:t>Who the goods were purchased from</a:t>
                      </a:r>
                      <a:endParaRPr lang="en-GB" sz="600" b="1" i="0" u="none" strike="noStrike">
                        <a:solidFill>
                          <a:srgbClr val="000000"/>
                        </a:solidFill>
                        <a:effectLst/>
                        <a:latin typeface="Arial" panose="020B0604020202020204" pitchFamily="34" charset="0"/>
                      </a:endParaRP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GB" sz="600" b="1" i="0" u="none" strike="noStrike">
                          <a:solidFill>
                            <a:srgbClr val="000000"/>
                          </a:solidFill>
                          <a:effectLst/>
                          <a:latin typeface="Arial" panose="020B0604020202020204" pitchFamily="34" charset="0"/>
                        </a:rPr>
                        <a:t>Invoice Date</a:t>
                      </a:r>
                    </a:p>
                    <a:p>
                      <a:pPr algn="ctr" fontAlgn="ctr"/>
                      <a:r>
                        <a:rPr lang="en-GB" sz="600" b="1" i="0" u="none" strike="noStrike">
                          <a:solidFill>
                            <a:srgbClr val="000000"/>
                          </a:solidFill>
                          <a:effectLst/>
                          <a:latin typeface="Arial" panose="020B0604020202020204" pitchFamily="34" charset="0"/>
                        </a:rPr>
                        <a:t> </a:t>
                      </a:r>
                      <a:r>
                        <a:rPr lang="en-GB" sz="600" b="1" i="0" u="none" strike="noStrike">
                          <a:solidFill>
                            <a:srgbClr val="974706"/>
                          </a:solidFill>
                          <a:effectLst/>
                          <a:latin typeface="Arial" panose="020B0604020202020204" pitchFamily="34" charset="0"/>
                        </a:rPr>
                        <a:t>dd/mm/</a:t>
                      </a:r>
                      <a:r>
                        <a:rPr lang="en-GB" sz="600" b="1" i="0" u="none" strike="noStrike" err="1">
                          <a:solidFill>
                            <a:srgbClr val="974706"/>
                          </a:solidFill>
                          <a:effectLst/>
                          <a:latin typeface="Arial" panose="020B0604020202020204" pitchFamily="34" charset="0"/>
                        </a:rPr>
                        <a:t>yyyy</a:t>
                      </a:r>
                      <a:endParaRPr lang="en-GB" sz="600" b="1" i="0" u="none" strike="noStrike">
                        <a:solidFill>
                          <a:srgbClr val="000000"/>
                        </a:solidFill>
                        <a:effectLst/>
                        <a:latin typeface="Arial" panose="020B0604020202020204" pitchFamily="34" charset="0"/>
                      </a:endParaRP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GB" sz="600" b="1" i="0" u="none" strike="noStrike">
                          <a:solidFill>
                            <a:srgbClr val="000000"/>
                          </a:solidFill>
                          <a:effectLst/>
                          <a:latin typeface="Arial" panose="020B0604020202020204" pitchFamily="34" charset="0"/>
                        </a:rPr>
                        <a:t>Invoice Number or Receipt</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GB" sz="600" b="1" i="0" u="none" strike="noStrike">
                          <a:solidFill>
                            <a:srgbClr val="000000"/>
                          </a:solidFill>
                          <a:effectLst/>
                          <a:latin typeface="Arial" panose="020B0604020202020204" pitchFamily="34" charset="0"/>
                        </a:rPr>
                        <a:t>   Item Description - </a:t>
                      </a:r>
                      <a:r>
                        <a:rPr lang="en-GB" sz="600" b="1" i="0" u="none" strike="noStrike">
                          <a:solidFill>
                            <a:srgbClr val="974706"/>
                          </a:solidFill>
                          <a:effectLst/>
                          <a:latin typeface="Arial" panose="020B0604020202020204" pitchFamily="34" charset="0"/>
                        </a:rPr>
                        <a:t>Please ensure you give adequate details of the items purchased. </a:t>
                      </a:r>
                      <a:endParaRPr lang="en-GB" sz="600" b="1" i="0" u="none" strike="noStrike">
                        <a:solidFill>
                          <a:srgbClr val="000000"/>
                        </a:solidFill>
                        <a:effectLst/>
                        <a:latin typeface="Arial" panose="020B0604020202020204" pitchFamily="34" charset="0"/>
                      </a:endParaRP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GB" sz="600" b="1" i="0" u="none" strike="noStrike">
                          <a:solidFill>
                            <a:srgbClr val="000000"/>
                          </a:solidFill>
                          <a:effectLst/>
                          <a:latin typeface="Arial" panose="020B0604020202020204" pitchFamily="34" charset="0"/>
                        </a:rPr>
                        <a:t>Total Cost         (Incl. VAT)</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GB" sz="600" b="1" i="0" u="none" strike="noStrike">
                          <a:solidFill>
                            <a:srgbClr val="000000"/>
                          </a:solidFill>
                          <a:effectLst/>
                          <a:latin typeface="Arial" panose="020B0604020202020204" pitchFamily="34" charset="0"/>
                        </a:rPr>
                        <a:t>EA Vouched  </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ctr"/>
                      <a:r>
                        <a:rPr lang="en-GB" sz="600" b="1" i="0" u="none" strike="noStrike">
                          <a:solidFill>
                            <a:srgbClr val="000000"/>
                          </a:solidFill>
                          <a:effectLst/>
                          <a:latin typeface="Arial" panose="020B0604020202020204" pitchFamily="34" charset="0"/>
                        </a:rPr>
                        <a:t>EA Not Vouched</a:t>
                      </a:r>
                    </a:p>
                  </a:txBody>
                  <a:tcPr marL="4961" marR="4961" marT="4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a16="http://schemas.microsoft.com/office/drawing/2014/main" val="3362521382"/>
                  </a:ext>
                </a:extLst>
              </a:tr>
              <a:tr h="155228">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GB" sz="600" b="0" i="0" u="none" strike="noStrike">
                          <a:solidFill>
                            <a:srgbClr val="000000"/>
                          </a:solidFill>
                          <a:effectLst/>
                          <a:latin typeface="Arial" panose="020B0604020202020204" pitchFamily="34" charset="0"/>
                        </a:rPr>
                        <a:t>£0.00</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extLst>
                  <a:ext uri="{0D108BD9-81ED-4DB2-BD59-A6C34878D82A}">
                    <a16:rowId xmlns:a16="http://schemas.microsoft.com/office/drawing/2014/main" val="140849634"/>
                  </a:ext>
                </a:extLst>
              </a:tr>
              <a:tr h="155228">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GB" sz="600" b="0" i="0" u="none" strike="noStrike">
                          <a:solidFill>
                            <a:srgbClr val="000000"/>
                          </a:solidFill>
                          <a:effectLst/>
                          <a:latin typeface="Arial" panose="020B0604020202020204" pitchFamily="34" charset="0"/>
                        </a:rPr>
                        <a:t>£0.00</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extLst>
                  <a:ext uri="{0D108BD9-81ED-4DB2-BD59-A6C34878D82A}">
                    <a16:rowId xmlns:a16="http://schemas.microsoft.com/office/drawing/2014/main" val="1385049219"/>
                  </a:ext>
                </a:extLst>
              </a:tr>
              <a:tr h="155228">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GB" sz="600" b="0" i="0" u="none" strike="noStrike">
                          <a:solidFill>
                            <a:srgbClr val="000000"/>
                          </a:solidFill>
                          <a:effectLst/>
                          <a:latin typeface="Arial" panose="020B0604020202020204" pitchFamily="34" charset="0"/>
                        </a:rPr>
                        <a:t>£0.00</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extLst>
                  <a:ext uri="{0D108BD9-81ED-4DB2-BD59-A6C34878D82A}">
                    <a16:rowId xmlns:a16="http://schemas.microsoft.com/office/drawing/2014/main" val="1288671096"/>
                  </a:ext>
                </a:extLst>
              </a:tr>
              <a:tr h="155228">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GB" sz="600" b="0" i="0" u="none" strike="noStrike">
                          <a:solidFill>
                            <a:srgbClr val="000000"/>
                          </a:solidFill>
                          <a:effectLst/>
                          <a:latin typeface="Arial" panose="020B0604020202020204" pitchFamily="34" charset="0"/>
                        </a:rPr>
                        <a:t>£0.00</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extLst>
                  <a:ext uri="{0D108BD9-81ED-4DB2-BD59-A6C34878D82A}">
                    <a16:rowId xmlns:a16="http://schemas.microsoft.com/office/drawing/2014/main" val="1088564315"/>
                  </a:ext>
                </a:extLst>
              </a:tr>
              <a:tr h="155228">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GB" sz="600" b="0" i="0" u="none" strike="noStrike">
                          <a:solidFill>
                            <a:srgbClr val="000000"/>
                          </a:solidFill>
                          <a:effectLst/>
                          <a:latin typeface="Arial" panose="020B0604020202020204" pitchFamily="34" charset="0"/>
                        </a:rPr>
                        <a:t>£0.00</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extLst>
                  <a:ext uri="{0D108BD9-81ED-4DB2-BD59-A6C34878D82A}">
                    <a16:rowId xmlns:a16="http://schemas.microsoft.com/office/drawing/2014/main" val="2416771603"/>
                  </a:ext>
                </a:extLst>
              </a:tr>
              <a:tr h="155228">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GB" sz="600" b="0" i="0" u="none" strike="noStrike">
                          <a:solidFill>
                            <a:srgbClr val="000000"/>
                          </a:solidFill>
                          <a:effectLst/>
                          <a:latin typeface="Arial" panose="020B0604020202020204" pitchFamily="34" charset="0"/>
                        </a:rPr>
                        <a:t>£0.00</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extLst>
                  <a:ext uri="{0D108BD9-81ED-4DB2-BD59-A6C34878D82A}">
                    <a16:rowId xmlns:a16="http://schemas.microsoft.com/office/drawing/2014/main" val="961984801"/>
                  </a:ext>
                </a:extLst>
              </a:tr>
              <a:tr h="155228">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Arial" panose="020B0604020202020204" pitchFamily="34" charset="0"/>
                        </a:rPr>
                        <a:t> </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tc>
                  <a:txBody>
                    <a:bodyPr/>
                    <a:lstStyle/>
                    <a:p>
                      <a:pPr algn="r" fontAlgn="ctr"/>
                      <a:r>
                        <a:rPr lang="en-GB" sz="600" b="0" i="0" u="none" strike="noStrike">
                          <a:solidFill>
                            <a:srgbClr val="000000"/>
                          </a:solidFill>
                          <a:effectLst/>
                          <a:latin typeface="Arial" panose="020B0604020202020204" pitchFamily="34" charset="0"/>
                        </a:rPr>
                        <a:t>£0.00</a:t>
                      </a:r>
                    </a:p>
                  </a:txBody>
                  <a:tcPr marL="4961" marR="4961" marT="496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DCDB"/>
                    </a:solidFill>
                  </a:tcPr>
                </a:tc>
                <a:extLst>
                  <a:ext uri="{0D108BD9-81ED-4DB2-BD59-A6C34878D82A}">
                    <a16:rowId xmlns:a16="http://schemas.microsoft.com/office/drawing/2014/main" val="426656149"/>
                  </a:ext>
                </a:extLst>
              </a:tr>
            </a:tbl>
          </a:graphicData>
        </a:graphic>
      </p:graphicFrame>
      <p:graphicFrame>
        <p:nvGraphicFramePr>
          <p:cNvPr id="8" name="Table 7">
            <a:extLst>
              <a:ext uri="{FF2B5EF4-FFF2-40B4-BE49-F238E27FC236}">
                <a16:creationId xmlns:a16="http://schemas.microsoft.com/office/drawing/2014/main" id="{2D94710C-0BF0-EA13-0A9D-4DBB7AD281F9}"/>
              </a:ext>
            </a:extLst>
          </p:cNvPr>
          <p:cNvGraphicFramePr>
            <a:graphicFrameLocks noGrp="1"/>
          </p:cNvGraphicFramePr>
          <p:nvPr>
            <p:extLst>
              <p:ext uri="{D42A27DB-BD31-4B8C-83A1-F6EECF244321}">
                <p14:modId xmlns:p14="http://schemas.microsoft.com/office/powerpoint/2010/main" val="1721392790"/>
              </p:ext>
            </p:extLst>
          </p:nvPr>
        </p:nvGraphicFramePr>
        <p:xfrm>
          <a:off x="323528" y="267494"/>
          <a:ext cx="8640961" cy="1645920"/>
        </p:xfrm>
        <a:graphic>
          <a:graphicData uri="http://schemas.openxmlformats.org/drawingml/2006/table">
            <a:tbl>
              <a:tblPr firstRow="1" bandRow="1">
                <a:tableStyleId>{72833802-FEF1-4C79-8D5D-14CF1EAF98D9}</a:tableStyleId>
              </a:tblPr>
              <a:tblGrid>
                <a:gridCol w="8640961">
                  <a:extLst>
                    <a:ext uri="{9D8B030D-6E8A-4147-A177-3AD203B41FA5}">
                      <a16:colId xmlns:a16="http://schemas.microsoft.com/office/drawing/2014/main" val="4289105213"/>
                    </a:ext>
                  </a:extLst>
                </a:gridCol>
              </a:tblGrid>
              <a:tr h="236027">
                <a:tc>
                  <a:txBody>
                    <a:bodyPr/>
                    <a:lstStyle/>
                    <a:p>
                      <a:r>
                        <a:rPr lang="en-US"/>
                        <a:t>Income and Expenditure Form (I&amp;E)</a:t>
                      </a:r>
                    </a:p>
                  </a:txBody>
                  <a:tcPr>
                    <a:solidFill>
                      <a:srgbClr val="43C4D1"/>
                    </a:solidFill>
                  </a:tcPr>
                </a:tc>
                <a:extLst>
                  <a:ext uri="{0D108BD9-81ED-4DB2-BD59-A6C34878D82A}">
                    <a16:rowId xmlns:a16="http://schemas.microsoft.com/office/drawing/2014/main" val="535439371"/>
                  </a:ext>
                </a:extLst>
              </a:tr>
              <a:tr h="826095">
                <a:tc>
                  <a:txBody>
                    <a:bodyPr/>
                    <a:lstStyle/>
                    <a:p>
                      <a:r>
                        <a:rPr lang="en-US" sz="1400" b="1" dirty="0"/>
                        <a:t>The template can be found on the EA website along with the </a:t>
                      </a:r>
                      <a:r>
                        <a:rPr lang="en-GB" sz="1400" dirty="0">
                          <a:solidFill>
                            <a:schemeClr val="tx1"/>
                          </a:solidFill>
                          <a:hlinkClick r:id="rId2">
                            <a:extLst>
                              <a:ext uri="{A12FA001-AC4F-418D-AE19-62706E023703}">
                                <ahyp:hlinkClr xmlns:ahyp="http://schemas.microsoft.com/office/drawing/2018/hyperlinkcolor" val="tx"/>
                              </a:ext>
                            </a:extLst>
                          </a:hlinkClick>
                        </a:rPr>
                        <a:t>Terms and Conditions for Use of Generic    Non/Targeted Funding – EANI Funding</a:t>
                      </a:r>
                      <a:endParaRPr lang="en-GB" sz="1400" dirty="0">
                        <a:solidFill>
                          <a:schemeClr val="tx1"/>
                        </a:solidFill>
                      </a:endParaRPr>
                    </a:p>
                    <a:p>
                      <a:endParaRPr lang="en-GB" sz="1400" dirty="0">
                        <a:solidFill>
                          <a:schemeClr val="tx1"/>
                        </a:solidFill>
                      </a:endParaRPr>
                    </a:p>
                    <a:p>
                      <a:r>
                        <a:rPr lang="en-GB" sz="1200" dirty="0">
                          <a:solidFill>
                            <a:schemeClr val="tx1"/>
                          </a:solidFill>
                        </a:rPr>
                        <a:t>All information must be completed in full to include Payee Supplier Name, Invoice date, Invoice number or Receipt,                    Item Description and Total Cost, making sure you also include Youth Club Name and amount of </a:t>
                      </a:r>
                      <a:r>
                        <a:rPr lang="en-GB" sz="1200" b="0" dirty="0">
                          <a:solidFill>
                            <a:schemeClr val="tx1"/>
                          </a:solidFill>
                          <a:latin typeface="+mn-lt"/>
                        </a:rPr>
                        <a:t>funding received. At the </a:t>
                      </a:r>
                    </a:p>
                    <a:p>
                      <a:r>
                        <a:rPr lang="en-GB" sz="1200" b="0" dirty="0">
                          <a:solidFill>
                            <a:schemeClr val="tx1"/>
                          </a:solidFill>
                          <a:latin typeface="+mn-lt"/>
                        </a:rPr>
                        <a:t>bottom of the I&amp;E form, detail the total expenditure, underspend</a:t>
                      </a:r>
                      <a:r>
                        <a:rPr lang="en-US" sz="1200" b="0" dirty="0">
                          <a:solidFill>
                            <a:schemeClr val="tx1"/>
                          </a:solidFill>
                          <a:latin typeface="+mn-lt"/>
                        </a:rPr>
                        <a:t> if applicable, sign and date. </a:t>
                      </a:r>
                    </a:p>
                  </a:txBody>
                  <a:tcPr/>
                </a:tc>
                <a:extLst>
                  <a:ext uri="{0D108BD9-81ED-4DB2-BD59-A6C34878D82A}">
                    <a16:rowId xmlns:a16="http://schemas.microsoft.com/office/drawing/2014/main" val="1177039404"/>
                  </a:ext>
                </a:extLst>
              </a:tr>
            </a:tbl>
          </a:graphicData>
        </a:graphic>
      </p:graphicFrame>
    </p:spTree>
    <p:extLst>
      <p:ext uri="{BB962C8B-B14F-4D97-AF65-F5344CB8AC3E}">
        <p14:creationId xmlns:p14="http://schemas.microsoft.com/office/powerpoint/2010/main" val="362200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613A-8062-A86E-B7A7-84429ADE54D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257EF68-422D-223F-1EF6-E913F0B18E51}"/>
              </a:ext>
            </a:extLst>
          </p:cNvPr>
          <p:cNvSpPr>
            <a:spLocks noGrp="1"/>
          </p:cNvSpPr>
          <p:nvPr>
            <p:ph type="body" sz="quarter" idx="12"/>
          </p:nvPr>
        </p:nvSpPr>
        <p:spPr/>
        <p:txBody>
          <a:bodyPr/>
          <a:lstStyle/>
          <a:p>
            <a:endParaRPr lang="en-GB"/>
          </a:p>
        </p:txBody>
      </p:sp>
      <p:pic>
        <p:nvPicPr>
          <p:cNvPr id="5" name="Picture 4">
            <a:extLst>
              <a:ext uri="{FF2B5EF4-FFF2-40B4-BE49-F238E27FC236}">
                <a16:creationId xmlns:a16="http://schemas.microsoft.com/office/drawing/2014/main" id="{38ECC195-E8EF-FAB7-D343-06633AB2E9B1}"/>
              </a:ext>
            </a:extLst>
          </p:cNvPr>
          <p:cNvPicPr>
            <a:picLocks noChangeAspect="1"/>
          </p:cNvPicPr>
          <p:nvPr/>
        </p:nvPicPr>
        <p:blipFill>
          <a:blip r:embed="rId2"/>
          <a:stretch>
            <a:fillRect/>
          </a:stretch>
        </p:blipFill>
        <p:spPr>
          <a:xfrm>
            <a:off x="1047278" y="0"/>
            <a:ext cx="7049443" cy="5143500"/>
          </a:xfrm>
          <a:prstGeom prst="rect">
            <a:avLst/>
          </a:prstGeom>
        </p:spPr>
      </p:pic>
    </p:spTree>
    <p:extLst>
      <p:ext uri="{BB962C8B-B14F-4D97-AF65-F5344CB8AC3E}">
        <p14:creationId xmlns:p14="http://schemas.microsoft.com/office/powerpoint/2010/main" val="86350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9C6E64-3DD3-DD3F-6FD1-74A64786D498}"/>
              </a:ext>
            </a:extLst>
          </p:cNvPr>
          <p:cNvPicPr>
            <a:picLocks noChangeAspect="1"/>
          </p:cNvPicPr>
          <p:nvPr/>
        </p:nvPicPr>
        <p:blipFill>
          <a:blip r:embed="rId2"/>
          <a:stretch>
            <a:fillRect/>
          </a:stretch>
        </p:blipFill>
        <p:spPr>
          <a:xfrm>
            <a:off x="1078028" y="0"/>
            <a:ext cx="6987943" cy="5143500"/>
          </a:xfrm>
          <a:prstGeom prst="rect">
            <a:avLst/>
          </a:prstGeom>
          <a:noFill/>
        </p:spPr>
      </p:pic>
    </p:spTree>
    <p:extLst>
      <p:ext uri="{BB962C8B-B14F-4D97-AF65-F5344CB8AC3E}">
        <p14:creationId xmlns:p14="http://schemas.microsoft.com/office/powerpoint/2010/main" val="2716445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2176942"/>
            <a:ext cx="9144000" cy="826255"/>
            <a:chOff x="2253890" y="2008261"/>
            <a:chExt cx="4608512" cy="826255"/>
          </a:xfrm>
        </p:grpSpPr>
        <p:sp>
          <p:nvSpPr>
            <p:cNvPr id="4" name="Text Placeholder 3"/>
            <p:cNvSpPr txBox="1">
              <a:spLocks/>
            </p:cNvSpPr>
            <p:nvPr/>
          </p:nvSpPr>
          <p:spPr>
            <a:xfrm>
              <a:off x="2253890" y="2557829"/>
              <a:ext cx="4608512" cy="2766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a:solidFill>
                    <a:srgbClr val="FE4D3B"/>
                  </a:solidFill>
                  <a:cs typeface="Arial" pitchFamily="34" charset="0"/>
                </a:rPr>
                <a:t>For Generic Non-Targeted Funding</a:t>
              </a:r>
            </a:p>
            <a:p>
              <a:pPr marL="0" indent="0" algn="ctr">
                <a:buNone/>
              </a:pPr>
              <a:endParaRPr lang="en-US" altLang="ko-KR" sz="1400">
                <a:solidFill>
                  <a:srgbClr val="FE4D3B"/>
                </a:solidFill>
                <a:cs typeface="Arial" pitchFamily="34" charset="0"/>
              </a:endParaRPr>
            </a:p>
          </p:txBody>
        </p:sp>
        <p:sp>
          <p:nvSpPr>
            <p:cNvPr id="5" name="Title 4"/>
            <p:cNvSpPr txBox="1">
              <a:spLocks/>
            </p:cNvSpPr>
            <p:nvPr/>
          </p:nvSpPr>
          <p:spPr>
            <a:xfrm>
              <a:off x="2253890" y="2008261"/>
              <a:ext cx="4608512"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algn="ctr"/>
              <a:r>
                <a:rPr lang="en-US" altLang="ko-KR" sz="3200" dirty="0">
                  <a:solidFill>
                    <a:srgbClr val="FE4D3B"/>
                  </a:solidFill>
                  <a:latin typeface="+mj-lt"/>
                </a:rPr>
                <a:t>Stage 3 – Completing a 2024-2025 Application</a:t>
              </a:r>
            </a:p>
          </p:txBody>
        </p:sp>
      </p:grpSp>
      <p:grpSp>
        <p:nvGrpSpPr>
          <p:cNvPr id="16" name="Group 15"/>
          <p:cNvGrpSpPr/>
          <p:nvPr/>
        </p:nvGrpSpPr>
        <p:grpSpPr>
          <a:xfrm>
            <a:off x="2214000" y="1162036"/>
            <a:ext cx="4716000" cy="2392143"/>
            <a:chOff x="2214000" y="935688"/>
            <a:chExt cx="4716000" cy="2392143"/>
          </a:xfrm>
        </p:grpSpPr>
        <p:grpSp>
          <p:nvGrpSpPr>
            <p:cNvPr id="12" name="Group 11"/>
            <p:cNvGrpSpPr/>
            <p:nvPr/>
          </p:nvGrpSpPr>
          <p:grpSpPr>
            <a:xfrm>
              <a:off x="2214000" y="1275606"/>
              <a:ext cx="4716000" cy="2052225"/>
              <a:chOff x="2096689" y="1167589"/>
              <a:chExt cx="4716000" cy="2052225"/>
            </a:xfrm>
          </p:grpSpPr>
          <p:sp>
            <p:nvSpPr>
              <p:cNvPr id="9" name="Rectangle 8"/>
              <p:cNvSpPr/>
              <p:nvPr/>
            </p:nvSpPr>
            <p:spPr>
              <a:xfrm>
                <a:off x="2096689" y="1167589"/>
                <a:ext cx="1656184" cy="72000"/>
              </a:xfrm>
              <a:prstGeom prst="rect">
                <a:avLst/>
              </a:prstGeom>
              <a:solidFill>
                <a:srgbClr val="33E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5156505" y="1187715"/>
                <a:ext cx="1656184" cy="72000"/>
              </a:xfrm>
              <a:prstGeom prst="rect">
                <a:avLst/>
              </a:prstGeom>
              <a:solidFill>
                <a:srgbClr val="33E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2096689" y="3147814"/>
                <a:ext cx="4716000" cy="72000"/>
              </a:xfrm>
              <a:prstGeom prst="rect">
                <a:avLst/>
              </a:prstGeom>
              <a:solidFill>
                <a:srgbClr val="33E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5" name="Oval 14"/>
            <p:cNvSpPr/>
            <p:nvPr/>
          </p:nvSpPr>
          <p:spPr>
            <a:xfrm>
              <a:off x="4175956" y="935688"/>
              <a:ext cx="792088" cy="792088"/>
            </a:xfrm>
            <a:prstGeom prst="ellipse">
              <a:avLst/>
            </a:prstGeom>
            <a:solidFill>
              <a:srgbClr val="33E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Round Same Side Corner Rectangle 6">
            <a:extLst>
              <a:ext uri="{FF2B5EF4-FFF2-40B4-BE49-F238E27FC236}">
                <a16:creationId xmlns:a16="http://schemas.microsoft.com/office/drawing/2014/main" id="{742C54A6-9BF0-BA4D-B6DF-A99828A6A536}"/>
              </a:ext>
            </a:extLst>
          </p:cNvPr>
          <p:cNvSpPr/>
          <p:nvPr/>
        </p:nvSpPr>
        <p:spPr>
          <a:xfrm rot="2700000">
            <a:off x="4492236" y="1312868"/>
            <a:ext cx="130246" cy="52217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8" name="Picture 17" descr="A picture containing food, drawing&#10;&#10;Description automatically generated">
            <a:extLst>
              <a:ext uri="{FF2B5EF4-FFF2-40B4-BE49-F238E27FC236}">
                <a16:creationId xmlns:a16="http://schemas.microsoft.com/office/drawing/2014/main" id="{E3EBA2A0-4C02-964D-9AD4-0E04C60458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6542" y="3614908"/>
            <a:ext cx="2350914" cy="638881"/>
          </a:xfrm>
          <a:prstGeom prst="rect">
            <a:avLst/>
          </a:prstGeom>
        </p:spPr>
      </p:pic>
    </p:spTree>
    <p:extLst>
      <p:ext uri="{BB962C8B-B14F-4D97-AF65-F5344CB8AC3E}">
        <p14:creationId xmlns:p14="http://schemas.microsoft.com/office/powerpoint/2010/main" val="106015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EB65-32E1-39C0-5E1A-A10B9FDA12D6}"/>
              </a:ext>
            </a:extLst>
          </p:cNvPr>
          <p:cNvSpPr>
            <a:spLocks noGrp="1"/>
          </p:cNvSpPr>
          <p:nvPr>
            <p:ph type="title"/>
          </p:nvPr>
        </p:nvSpPr>
        <p:spPr>
          <a:xfrm>
            <a:off x="413790" y="591542"/>
            <a:ext cx="8550698" cy="432047"/>
          </a:xfrm>
        </p:spPr>
        <p:txBody>
          <a:bodyPr/>
          <a:lstStyle/>
          <a:p>
            <a:r>
              <a:rPr lang="en-GB" sz="2400"/>
              <a:t>How to create a new Generic/Non-Targeted application </a:t>
            </a:r>
          </a:p>
        </p:txBody>
      </p:sp>
      <p:pic>
        <p:nvPicPr>
          <p:cNvPr id="4" name="Picture 3">
            <a:extLst>
              <a:ext uri="{FF2B5EF4-FFF2-40B4-BE49-F238E27FC236}">
                <a16:creationId xmlns:a16="http://schemas.microsoft.com/office/drawing/2014/main" id="{F2D8BAA0-B1B5-487C-2938-93B6083D962B}"/>
              </a:ext>
            </a:extLst>
          </p:cNvPr>
          <p:cNvPicPr>
            <a:picLocks noChangeAspect="1"/>
          </p:cNvPicPr>
          <p:nvPr/>
        </p:nvPicPr>
        <p:blipFill rotWithShape="1">
          <a:blip r:embed="rId2"/>
          <a:srcRect t="20015" r="66616" b="31178"/>
          <a:stretch/>
        </p:blipFill>
        <p:spPr>
          <a:xfrm>
            <a:off x="4994828" y="1253781"/>
            <a:ext cx="3694832" cy="1200394"/>
          </a:xfrm>
          <a:prstGeom prst="rect">
            <a:avLst/>
          </a:prstGeom>
        </p:spPr>
      </p:pic>
      <p:pic>
        <p:nvPicPr>
          <p:cNvPr id="6" name="Picture 5">
            <a:extLst>
              <a:ext uri="{FF2B5EF4-FFF2-40B4-BE49-F238E27FC236}">
                <a16:creationId xmlns:a16="http://schemas.microsoft.com/office/drawing/2014/main" id="{36468D7F-5B09-2311-527E-E6EE4521C521}"/>
              </a:ext>
            </a:extLst>
          </p:cNvPr>
          <p:cNvPicPr>
            <a:picLocks noChangeAspect="1"/>
          </p:cNvPicPr>
          <p:nvPr/>
        </p:nvPicPr>
        <p:blipFill rotWithShape="1">
          <a:blip r:embed="rId3"/>
          <a:srcRect t="23822" r="69581" b="30256"/>
          <a:stretch/>
        </p:blipFill>
        <p:spPr>
          <a:xfrm>
            <a:off x="4994828" y="2571750"/>
            <a:ext cx="3694832" cy="1239518"/>
          </a:xfrm>
          <a:prstGeom prst="rect">
            <a:avLst/>
          </a:prstGeom>
        </p:spPr>
      </p:pic>
      <p:sp>
        <p:nvSpPr>
          <p:cNvPr id="9" name="Oval 8">
            <a:extLst>
              <a:ext uri="{FF2B5EF4-FFF2-40B4-BE49-F238E27FC236}">
                <a16:creationId xmlns:a16="http://schemas.microsoft.com/office/drawing/2014/main" id="{6720C2FE-D7CE-46FD-3827-FDFD4CA8F78F}"/>
              </a:ext>
            </a:extLst>
          </p:cNvPr>
          <p:cNvSpPr/>
          <p:nvPr/>
        </p:nvSpPr>
        <p:spPr>
          <a:xfrm>
            <a:off x="7728644" y="1132572"/>
            <a:ext cx="486886" cy="365742"/>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3091557A-FD61-3C71-A6DE-B4CA01D85DA6}"/>
              </a:ext>
            </a:extLst>
          </p:cNvPr>
          <p:cNvCxnSpPr>
            <a:cxnSpLocks/>
          </p:cNvCxnSpPr>
          <p:nvPr/>
        </p:nvCxnSpPr>
        <p:spPr>
          <a:xfrm>
            <a:off x="6757836" y="1301489"/>
            <a:ext cx="977842"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2" name="Oval 11">
            <a:extLst>
              <a:ext uri="{FF2B5EF4-FFF2-40B4-BE49-F238E27FC236}">
                <a16:creationId xmlns:a16="http://schemas.microsoft.com/office/drawing/2014/main" id="{BE8A356B-2777-2638-04D4-9B7B55E6632C}"/>
              </a:ext>
            </a:extLst>
          </p:cNvPr>
          <p:cNvSpPr/>
          <p:nvPr/>
        </p:nvSpPr>
        <p:spPr>
          <a:xfrm>
            <a:off x="6445366" y="3511063"/>
            <a:ext cx="697902" cy="365758"/>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69415E96-E96E-28FD-27C8-98FD06FE1D27}"/>
              </a:ext>
            </a:extLst>
          </p:cNvPr>
          <p:cNvCxnSpPr/>
          <p:nvPr/>
        </p:nvCxnSpPr>
        <p:spPr>
          <a:xfrm>
            <a:off x="5293366" y="3693942"/>
            <a:ext cx="1152000"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6" name="TextBox 15">
            <a:extLst>
              <a:ext uri="{FF2B5EF4-FFF2-40B4-BE49-F238E27FC236}">
                <a16:creationId xmlns:a16="http://schemas.microsoft.com/office/drawing/2014/main" id="{3E244FCD-6E8B-893F-2D82-2A3F21572530}"/>
              </a:ext>
            </a:extLst>
          </p:cNvPr>
          <p:cNvSpPr txBox="1"/>
          <p:nvPr/>
        </p:nvSpPr>
        <p:spPr>
          <a:xfrm>
            <a:off x="773723" y="1406381"/>
            <a:ext cx="2912012" cy="923330"/>
          </a:xfrm>
          <a:prstGeom prst="rect">
            <a:avLst/>
          </a:prstGeom>
          <a:noFill/>
        </p:spPr>
        <p:txBody>
          <a:bodyPr wrap="square" rtlCol="0">
            <a:spAutoFit/>
          </a:bodyPr>
          <a:lstStyle/>
          <a:p>
            <a:r>
              <a:rPr lang="en-GB" dirty="0"/>
              <a:t>1. Go to the “Programmes”   page by selecting this        icon.</a:t>
            </a:r>
          </a:p>
        </p:txBody>
      </p:sp>
      <p:sp>
        <p:nvSpPr>
          <p:cNvPr id="17" name="TextBox 16">
            <a:extLst>
              <a:ext uri="{FF2B5EF4-FFF2-40B4-BE49-F238E27FC236}">
                <a16:creationId xmlns:a16="http://schemas.microsoft.com/office/drawing/2014/main" id="{3A5316AF-F930-DCBC-5D90-6A13E1DB1BFD}"/>
              </a:ext>
            </a:extLst>
          </p:cNvPr>
          <p:cNvSpPr txBox="1"/>
          <p:nvPr/>
        </p:nvSpPr>
        <p:spPr>
          <a:xfrm>
            <a:off x="773723" y="2813790"/>
            <a:ext cx="2912012" cy="923330"/>
          </a:xfrm>
          <a:prstGeom prst="rect">
            <a:avLst/>
          </a:prstGeom>
          <a:noFill/>
        </p:spPr>
        <p:txBody>
          <a:bodyPr wrap="square" rtlCol="0">
            <a:spAutoFit/>
          </a:bodyPr>
          <a:lstStyle/>
          <a:p>
            <a:r>
              <a:rPr lang="en-GB" dirty="0"/>
              <a:t>2. Go to the “Generic/Non-Targeted Funding” page   by selecting this icon.</a:t>
            </a:r>
          </a:p>
        </p:txBody>
      </p:sp>
      <p:pic>
        <p:nvPicPr>
          <p:cNvPr id="19" name="Picture 18">
            <a:extLst>
              <a:ext uri="{FF2B5EF4-FFF2-40B4-BE49-F238E27FC236}">
                <a16:creationId xmlns:a16="http://schemas.microsoft.com/office/drawing/2014/main" id="{B600E6BE-E37B-C88D-DAC3-D5DA40DB87F7}"/>
              </a:ext>
            </a:extLst>
          </p:cNvPr>
          <p:cNvPicPr>
            <a:picLocks noChangeAspect="1"/>
          </p:cNvPicPr>
          <p:nvPr/>
        </p:nvPicPr>
        <p:blipFill>
          <a:blip r:embed="rId4"/>
          <a:stretch>
            <a:fillRect/>
          </a:stretch>
        </p:blipFill>
        <p:spPr>
          <a:xfrm>
            <a:off x="5576540" y="3940127"/>
            <a:ext cx="2602016" cy="1147346"/>
          </a:xfrm>
          <a:prstGeom prst="rect">
            <a:avLst/>
          </a:prstGeom>
        </p:spPr>
      </p:pic>
      <p:sp>
        <p:nvSpPr>
          <p:cNvPr id="20" name="Oval 19">
            <a:extLst>
              <a:ext uri="{FF2B5EF4-FFF2-40B4-BE49-F238E27FC236}">
                <a16:creationId xmlns:a16="http://schemas.microsoft.com/office/drawing/2014/main" id="{A4873869-B03D-E3A3-172D-31A02EEC630C}"/>
              </a:ext>
            </a:extLst>
          </p:cNvPr>
          <p:cNvSpPr/>
          <p:nvPr/>
        </p:nvSpPr>
        <p:spPr>
          <a:xfrm>
            <a:off x="7386727" y="4186200"/>
            <a:ext cx="697902" cy="365758"/>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E329B2EF-3B8C-5644-D85A-3849ECB71EE7}"/>
              </a:ext>
            </a:extLst>
          </p:cNvPr>
          <p:cNvCxnSpPr/>
          <p:nvPr/>
        </p:nvCxnSpPr>
        <p:spPr>
          <a:xfrm>
            <a:off x="6234727" y="4369079"/>
            <a:ext cx="1152000"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2" name="TextBox 21">
            <a:extLst>
              <a:ext uri="{FF2B5EF4-FFF2-40B4-BE49-F238E27FC236}">
                <a16:creationId xmlns:a16="http://schemas.microsoft.com/office/drawing/2014/main" id="{15E9C0D6-A556-5593-DF48-C342AC188F37}"/>
              </a:ext>
            </a:extLst>
          </p:cNvPr>
          <p:cNvSpPr txBox="1"/>
          <p:nvPr/>
        </p:nvSpPr>
        <p:spPr>
          <a:xfrm>
            <a:off x="773723" y="4125463"/>
            <a:ext cx="2912012" cy="646331"/>
          </a:xfrm>
          <a:prstGeom prst="rect">
            <a:avLst/>
          </a:prstGeom>
          <a:noFill/>
        </p:spPr>
        <p:txBody>
          <a:bodyPr wrap="square" rtlCol="0">
            <a:spAutoFit/>
          </a:bodyPr>
          <a:lstStyle/>
          <a:p>
            <a:r>
              <a:rPr lang="en-GB" dirty="0"/>
              <a:t>3. Open an application by selecting the “Apply” icon.</a:t>
            </a:r>
          </a:p>
        </p:txBody>
      </p:sp>
    </p:spTree>
    <p:extLst>
      <p:ext uri="{BB962C8B-B14F-4D97-AF65-F5344CB8AC3E}">
        <p14:creationId xmlns:p14="http://schemas.microsoft.com/office/powerpoint/2010/main" val="497131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bar&#10;&#10;Description automatically generated">
            <a:extLst>
              <a:ext uri="{FF2B5EF4-FFF2-40B4-BE49-F238E27FC236}">
                <a16:creationId xmlns:a16="http://schemas.microsoft.com/office/drawing/2014/main" id="{53ABF86B-CBAA-4044-9008-3B89B88C65FD}"/>
              </a:ext>
            </a:extLst>
          </p:cNvPr>
          <p:cNvPicPr>
            <a:picLocks noGrp="1" noChangeAspect="1"/>
          </p:cNvPicPr>
          <p:nvPr>
            <p:ph type="pic" idx="11"/>
          </p:nvPr>
        </p:nvPicPr>
        <p:blipFill rotWithShape="1">
          <a:blip r:embed="rId2" cstate="screen">
            <a:extLst>
              <a:ext uri="{28A0092B-C50C-407E-A947-70E740481C1C}">
                <a14:useLocalDpi xmlns:a14="http://schemas.microsoft.com/office/drawing/2010/main"/>
              </a:ext>
            </a:extLst>
          </a:blip>
          <a:srcRect t="-1"/>
          <a:stretch/>
        </p:blipFill>
        <p:spPr>
          <a:xfrm>
            <a:off x="0" y="0"/>
            <a:ext cx="9144000" cy="1754326"/>
          </a:xfrm>
        </p:spPr>
      </p:pic>
      <p:sp>
        <p:nvSpPr>
          <p:cNvPr id="21" name="Rectangle 20">
            <a:extLst>
              <a:ext uri="{FF2B5EF4-FFF2-40B4-BE49-F238E27FC236}">
                <a16:creationId xmlns:a16="http://schemas.microsoft.com/office/drawing/2014/main" id="{E6C0D4F6-E893-294D-BF3F-9C73424BE6A5}"/>
              </a:ext>
            </a:extLst>
          </p:cNvPr>
          <p:cNvSpPr/>
          <p:nvPr/>
        </p:nvSpPr>
        <p:spPr>
          <a:xfrm>
            <a:off x="0" y="0"/>
            <a:ext cx="9144000" cy="1754326"/>
          </a:xfrm>
          <a:prstGeom prst="rect">
            <a:avLst/>
          </a:prstGeom>
          <a:solidFill>
            <a:srgbClr val="4572C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idx="4294967295"/>
          </p:nvPr>
        </p:nvSpPr>
        <p:spPr>
          <a:xfrm>
            <a:off x="37608" y="-46608"/>
            <a:ext cx="3598288" cy="1394222"/>
          </a:xfrm>
          <a:prstGeom prst="rect">
            <a:avLst/>
          </a:prstGeom>
        </p:spPr>
        <p:txBody>
          <a:bodyPr/>
          <a:lstStyle/>
          <a:p>
            <a:pPr algn="l"/>
            <a:r>
              <a:rPr lang="en-US" altLang="ko-KR" sz="2800" dirty="0">
                <a:solidFill>
                  <a:schemeClr val="bg1"/>
                </a:solidFill>
                <a:latin typeface="Arial Rounded MT Bold" panose="020F0704030504030204" pitchFamily="34" charset="77"/>
                <a:cs typeface="Arial" pitchFamily="34" charset="0"/>
              </a:rPr>
              <a:t>Generic/Non-Targeted Application 2024-2025</a:t>
            </a:r>
            <a:endParaRPr lang="ko-KR" altLang="en-US" sz="2800" dirty="0">
              <a:solidFill>
                <a:schemeClr val="bg1"/>
              </a:solidFill>
              <a:latin typeface="Arial Rounded MT Bold" panose="020F0704030504030204" pitchFamily="34" charset="77"/>
              <a:cs typeface="Arial" pitchFamily="34" charset="0"/>
            </a:endParaRPr>
          </a:p>
        </p:txBody>
      </p:sp>
      <p:sp>
        <p:nvSpPr>
          <p:cNvPr id="13" name="TextBox 12">
            <a:extLst>
              <a:ext uri="{FF2B5EF4-FFF2-40B4-BE49-F238E27FC236}">
                <a16:creationId xmlns:a16="http://schemas.microsoft.com/office/drawing/2014/main" id="{4A621520-BA73-AC40-8D40-4FDA2047D78D}"/>
              </a:ext>
            </a:extLst>
          </p:cNvPr>
          <p:cNvSpPr txBox="1"/>
          <p:nvPr/>
        </p:nvSpPr>
        <p:spPr>
          <a:xfrm>
            <a:off x="3581687" y="0"/>
            <a:ext cx="5509064" cy="1477328"/>
          </a:xfrm>
          <a:prstGeom prst="rect">
            <a:avLst/>
          </a:prstGeom>
          <a:noFill/>
        </p:spPr>
        <p:txBody>
          <a:bodyPr wrap="square" rtlCol="0">
            <a:spAutoFit/>
          </a:bodyPr>
          <a:lstStyle/>
          <a:p>
            <a:r>
              <a:rPr lang="en-GB" dirty="0">
                <a:solidFill>
                  <a:schemeClr val="bg1"/>
                </a:solidFill>
              </a:rPr>
              <a:t>If you are a newly registered organisation or you      have just completed your annual report for 2023/24, you can select the Generic/Non-Targeted funding    Stream and start a new application for 2024-2025     through the funding portal.</a:t>
            </a:r>
          </a:p>
        </p:txBody>
      </p:sp>
      <p:graphicFrame>
        <p:nvGraphicFramePr>
          <p:cNvPr id="19" name="Table 6">
            <a:extLst>
              <a:ext uri="{FF2B5EF4-FFF2-40B4-BE49-F238E27FC236}">
                <a16:creationId xmlns:a16="http://schemas.microsoft.com/office/drawing/2014/main" id="{EDD40313-5B6C-1642-9460-5D99B4EF06D9}"/>
              </a:ext>
            </a:extLst>
          </p:cNvPr>
          <p:cNvGraphicFramePr>
            <a:graphicFrameLocks noGrp="1"/>
          </p:cNvGraphicFramePr>
          <p:nvPr>
            <p:extLst>
              <p:ext uri="{D42A27DB-BD31-4B8C-83A1-F6EECF244321}">
                <p14:modId xmlns:p14="http://schemas.microsoft.com/office/powerpoint/2010/main" val="3884753305"/>
              </p:ext>
            </p:extLst>
          </p:nvPr>
        </p:nvGraphicFramePr>
        <p:xfrm>
          <a:off x="172838" y="1960223"/>
          <a:ext cx="8798324" cy="1659742"/>
        </p:xfrm>
        <a:graphic>
          <a:graphicData uri="http://schemas.openxmlformats.org/drawingml/2006/table">
            <a:tbl>
              <a:tblPr firstRow="1" bandRow="1">
                <a:tableStyleId>{72833802-FEF1-4C79-8D5D-14CF1EAF98D9}</a:tableStyleId>
              </a:tblPr>
              <a:tblGrid>
                <a:gridCol w="2907627">
                  <a:extLst>
                    <a:ext uri="{9D8B030D-6E8A-4147-A177-3AD203B41FA5}">
                      <a16:colId xmlns:a16="http://schemas.microsoft.com/office/drawing/2014/main" val="111876522"/>
                    </a:ext>
                  </a:extLst>
                </a:gridCol>
                <a:gridCol w="5890697">
                  <a:extLst>
                    <a:ext uri="{9D8B030D-6E8A-4147-A177-3AD203B41FA5}">
                      <a16:colId xmlns:a16="http://schemas.microsoft.com/office/drawing/2014/main" val="2262333514"/>
                    </a:ext>
                  </a:extLst>
                </a:gridCol>
              </a:tblGrid>
              <a:tr h="295776">
                <a:tc>
                  <a:txBody>
                    <a:bodyPr/>
                    <a:lstStyle/>
                    <a:p>
                      <a:r>
                        <a:rPr lang="en-US" sz="1400" dirty="0"/>
                        <a:t>Question</a:t>
                      </a:r>
                    </a:p>
                  </a:txBody>
                  <a:tcPr anchor="ctr">
                    <a:solidFill>
                      <a:srgbClr val="2E4BB3"/>
                    </a:solidFill>
                  </a:tcPr>
                </a:tc>
                <a:tc>
                  <a:txBody>
                    <a:bodyPr/>
                    <a:lstStyle/>
                    <a:p>
                      <a:r>
                        <a:rPr lang="en-US" sz="1400" dirty="0"/>
                        <a:t>Descriptor</a:t>
                      </a:r>
                    </a:p>
                  </a:txBody>
                  <a:tcPr anchor="ctr">
                    <a:solidFill>
                      <a:srgbClr val="2E4BB3"/>
                    </a:solidFill>
                  </a:tcPr>
                </a:tc>
                <a:extLst>
                  <a:ext uri="{0D108BD9-81ED-4DB2-BD59-A6C34878D82A}">
                    <a16:rowId xmlns:a16="http://schemas.microsoft.com/office/drawing/2014/main" val="555069576"/>
                  </a:ext>
                </a:extLst>
              </a:tr>
              <a:tr h="448871">
                <a:tc>
                  <a:txBody>
                    <a:bodyPr/>
                    <a:lstStyle/>
                    <a:p>
                      <a:r>
                        <a:rPr lang="en-GB" sz="1200" b="1" dirty="0"/>
                        <a:t>Total weeks of programme provided per year</a:t>
                      </a:r>
                      <a:endParaRPr lang="en-US" sz="1200" b="1" dirty="0"/>
                    </a:p>
                  </a:txBody>
                  <a:tcPr anchor="ctr"/>
                </a:tc>
                <a:tc>
                  <a:txBody>
                    <a:bodyPr/>
                    <a:lstStyle/>
                    <a:p>
                      <a:r>
                        <a:rPr lang="en-US" sz="1100" dirty="0"/>
                        <a:t>Simply state how many weeks per year your </a:t>
                      </a:r>
                      <a:r>
                        <a:rPr lang="en-US" sz="1100" dirty="0" err="1"/>
                        <a:t>programme</a:t>
                      </a:r>
                      <a:r>
                        <a:rPr lang="en-US" sz="1100" dirty="0"/>
                        <a:t> is delivered for young people.</a:t>
                      </a:r>
                    </a:p>
                  </a:txBody>
                  <a:tcPr anchor="ctr"/>
                </a:tc>
                <a:extLst>
                  <a:ext uri="{0D108BD9-81ED-4DB2-BD59-A6C34878D82A}">
                    <a16:rowId xmlns:a16="http://schemas.microsoft.com/office/drawing/2014/main" val="501815931"/>
                  </a:ext>
                </a:extLst>
              </a:tr>
              <a:tr h="448871">
                <a:tc>
                  <a:txBody>
                    <a:bodyPr/>
                    <a:lstStyle/>
                    <a:p>
                      <a:r>
                        <a:rPr lang="en-US" sz="1200" b="1" dirty="0" err="1"/>
                        <a:t>Programme</a:t>
                      </a:r>
                      <a:r>
                        <a:rPr lang="en-US" sz="1200" b="1" dirty="0"/>
                        <a:t> Overview</a:t>
                      </a:r>
                    </a:p>
                  </a:txBody>
                  <a:tcPr anchor="ctr"/>
                </a:tc>
                <a:tc>
                  <a:txBody>
                    <a:bodyPr/>
                    <a:lstStyle/>
                    <a:p>
                      <a:r>
                        <a:rPr lang="en-US" sz="1100" dirty="0"/>
                        <a:t>This will be in the form of a table that asks for your days of provision, section/age group,           number of hours and average attendance.</a:t>
                      </a:r>
                    </a:p>
                  </a:txBody>
                  <a:tcPr anchor="ctr"/>
                </a:tc>
                <a:extLst>
                  <a:ext uri="{0D108BD9-81ED-4DB2-BD59-A6C34878D82A}">
                    <a16:rowId xmlns:a16="http://schemas.microsoft.com/office/drawing/2014/main" val="4127749990"/>
                  </a:ext>
                </a:extLst>
              </a:tr>
              <a:tr h="448871">
                <a:tc gridSpan="2">
                  <a:txBody>
                    <a:bodyPr/>
                    <a:lstStyle/>
                    <a:p>
                      <a:pPr algn="ctr"/>
                      <a:r>
                        <a:rPr lang="en-US" sz="1200" b="0" dirty="0"/>
                        <a:t>All other details required will be taken from your registration form so you do not have to provide it again here.</a:t>
                      </a:r>
                    </a:p>
                  </a:txBody>
                  <a:tcPr anchor="ctr"/>
                </a:tc>
                <a:tc hMerge="1">
                  <a:txBody>
                    <a:bodyPr/>
                    <a:lstStyle/>
                    <a:p>
                      <a:endParaRPr lang="en-US" sz="1100" dirty="0"/>
                    </a:p>
                  </a:txBody>
                  <a:tcPr/>
                </a:tc>
                <a:extLst>
                  <a:ext uri="{0D108BD9-81ED-4DB2-BD59-A6C34878D82A}">
                    <a16:rowId xmlns:a16="http://schemas.microsoft.com/office/drawing/2014/main" val="1334814091"/>
                  </a:ext>
                </a:extLst>
              </a:tr>
            </a:tbl>
          </a:graphicData>
        </a:graphic>
      </p:graphicFrame>
      <p:sp>
        <p:nvSpPr>
          <p:cNvPr id="23" name="TextBox 22">
            <a:extLst>
              <a:ext uri="{FF2B5EF4-FFF2-40B4-BE49-F238E27FC236}">
                <a16:creationId xmlns:a16="http://schemas.microsoft.com/office/drawing/2014/main" id="{FA663C03-314C-144F-9243-EB73AB1FE8CD}"/>
              </a:ext>
            </a:extLst>
          </p:cNvPr>
          <p:cNvSpPr txBox="1"/>
          <p:nvPr/>
        </p:nvSpPr>
        <p:spPr>
          <a:xfrm>
            <a:off x="0" y="3889166"/>
            <a:ext cx="3390314" cy="830997"/>
          </a:xfrm>
          <a:prstGeom prst="rect">
            <a:avLst/>
          </a:prstGeom>
          <a:noFill/>
        </p:spPr>
        <p:txBody>
          <a:bodyPr wrap="square" rtlCol="0">
            <a:spAutoFit/>
          </a:bodyPr>
          <a:lstStyle/>
          <a:p>
            <a:pPr algn="ctr"/>
            <a:r>
              <a:rPr lang="en-US" sz="1200" dirty="0">
                <a:solidFill>
                  <a:srgbClr val="FE3EE5"/>
                </a:solidFill>
              </a:rPr>
              <a:t>All applications subject to an EA Verification    Check and we may visit or contact you to verify the accuracy of  information provided on your  application form as part of our Audit Process.</a:t>
            </a:r>
          </a:p>
        </p:txBody>
      </p:sp>
      <p:graphicFrame>
        <p:nvGraphicFramePr>
          <p:cNvPr id="3" name="Table 2">
            <a:extLst>
              <a:ext uri="{FF2B5EF4-FFF2-40B4-BE49-F238E27FC236}">
                <a16:creationId xmlns:a16="http://schemas.microsoft.com/office/drawing/2014/main" id="{21E2863B-D4C9-927D-7BB4-34311F8689A7}"/>
              </a:ext>
            </a:extLst>
          </p:cNvPr>
          <p:cNvGraphicFramePr>
            <a:graphicFrameLocks noGrp="1"/>
          </p:cNvGraphicFramePr>
          <p:nvPr>
            <p:extLst>
              <p:ext uri="{D42A27DB-BD31-4B8C-83A1-F6EECF244321}">
                <p14:modId xmlns:p14="http://schemas.microsoft.com/office/powerpoint/2010/main" val="2503090131"/>
              </p:ext>
            </p:extLst>
          </p:nvPr>
        </p:nvGraphicFramePr>
        <p:xfrm>
          <a:off x="3981157" y="3736195"/>
          <a:ext cx="4990005" cy="1266552"/>
        </p:xfrm>
        <a:graphic>
          <a:graphicData uri="http://schemas.openxmlformats.org/drawingml/2006/table">
            <a:tbl>
              <a:tblPr firstRow="1" firstCol="1" bandRow="1">
                <a:tableStyleId>{68D230F3-CF80-4859-8CE7-A43EE81993B5}</a:tableStyleId>
              </a:tblPr>
              <a:tblGrid>
                <a:gridCol w="998001">
                  <a:extLst>
                    <a:ext uri="{9D8B030D-6E8A-4147-A177-3AD203B41FA5}">
                      <a16:colId xmlns:a16="http://schemas.microsoft.com/office/drawing/2014/main" val="3552294946"/>
                    </a:ext>
                  </a:extLst>
                </a:gridCol>
                <a:gridCol w="998001">
                  <a:extLst>
                    <a:ext uri="{9D8B030D-6E8A-4147-A177-3AD203B41FA5}">
                      <a16:colId xmlns:a16="http://schemas.microsoft.com/office/drawing/2014/main" val="396380332"/>
                    </a:ext>
                  </a:extLst>
                </a:gridCol>
                <a:gridCol w="998001">
                  <a:extLst>
                    <a:ext uri="{9D8B030D-6E8A-4147-A177-3AD203B41FA5}">
                      <a16:colId xmlns:a16="http://schemas.microsoft.com/office/drawing/2014/main" val="3023296538"/>
                    </a:ext>
                  </a:extLst>
                </a:gridCol>
                <a:gridCol w="998001">
                  <a:extLst>
                    <a:ext uri="{9D8B030D-6E8A-4147-A177-3AD203B41FA5}">
                      <a16:colId xmlns:a16="http://schemas.microsoft.com/office/drawing/2014/main" val="1709734750"/>
                    </a:ext>
                  </a:extLst>
                </a:gridCol>
                <a:gridCol w="998001">
                  <a:extLst>
                    <a:ext uri="{9D8B030D-6E8A-4147-A177-3AD203B41FA5}">
                      <a16:colId xmlns:a16="http://schemas.microsoft.com/office/drawing/2014/main" val="794591343"/>
                    </a:ext>
                  </a:extLst>
                </a:gridCol>
              </a:tblGrid>
              <a:tr h="290642">
                <a:tc>
                  <a:txBody>
                    <a:bodyPr/>
                    <a:lstStyle/>
                    <a:p>
                      <a:pPr algn="ctr">
                        <a:lnSpc>
                          <a:spcPct val="107000"/>
                        </a:lnSpc>
                        <a:spcAft>
                          <a:spcPts val="800"/>
                        </a:spcAft>
                      </a:pPr>
                      <a:r>
                        <a:rPr lang="en-GB" sz="800" b="1" dirty="0">
                          <a:effectLst/>
                          <a:latin typeface="Arial" panose="020B0604020202020204" pitchFamily="34" charset="0"/>
                          <a:ea typeface="Calibri" panose="020F0502020204030204" pitchFamily="34" charset="0"/>
                          <a:cs typeface="Arial" panose="020B0604020202020204" pitchFamily="34" charset="0"/>
                        </a:rPr>
                        <a:t>Day/Night of the       Week</a:t>
                      </a:r>
                    </a:p>
                  </a:txBody>
                  <a:tcPr marL="61623" marR="61623" marT="0" marB="0" anchor="b"/>
                </a:tc>
                <a:tc>
                  <a:txBody>
                    <a:bodyPr/>
                    <a:lstStyle/>
                    <a:p>
                      <a:pPr algn="ctr">
                        <a:lnSpc>
                          <a:spcPct val="107000"/>
                        </a:lnSpc>
                        <a:spcAft>
                          <a:spcPts val="800"/>
                        </a:spcAft>
                      </a:pPr>
                      <a:r>
                        <a:rPr lang="en-GB" sz="800" dirty="0">
                          <a:effectLst/>
                        </a:rPr>
                        <a:t>Age group</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gn="ctr">
                        <a:lnSpc>
                          <a:spcPct val="107000"/>
                        </a:lnSpc>
                        <a:spcAft>
                          <a:spcPts val="800"/>
                        </a:spcAft>
                      </a:pPr>
                      <a:r>
                        <a:rPr lang="en-GB" sz="800">
                          <a:effectLst/>
                        </a:rPr>
                        <a:t>Operating Times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gn="ctr">
                        <a:lnSpc>
                          <a:spcPct val="107000"/>
                        </a:lnSpc>
                        <a:spcAft>
                          <a:spcPts val="800"/>
                        </a:spcAft>
                      </a:pPr>
                      <a:r>
                        <a:rPr lang="en-GB" sz="800" dirty="0">
                          <a:effectLst/>
                        </a:rPr>
                        <a:t>Sessional Hours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gn="ctr">
                        <a:lnSpc>
                          <a:spcPct val="107000"/>
                        </a:lnSpc>
                        <a:spcAft>
                          <a:spcPts val="800"/>
                        </a:spcAft>
                      </a:pPr>
                      <a:r>
                        <a:rPr lang="en-GB" sz="800" dirty="0">
                          <a:effectLst/>
                        </a:rPr>
                        <a:t>Sessional            Attendance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extLst>
                  <a:ext uri="{0D108BD9-81ED-4DB2-BD59-A6C34878D82A}">
                    <a16:rowId xmlns:a16="http://schemas.microsoft.com/office/drawing/2014/main" val="3882083521"/>
                  </a:ext>
                </a:extLst>
              </a:tr>
              <a:tr h="276863">
                <a:tc rowSpan="4">
                  <a:txBody>
                    <a:bodyPr/>
                    <a:lstStyle/>
                    <a:p>
                      <a:pPr algn="ctr">
                        <a:lnSpc>
                          <a:spcPct val="107000"/>
                        </a:lnSpc>
                        <a:spcAft>
                          <a:spcPts val="800"/>
                        </a:spcAft>
                      </a:pPr>
                      <a:r>
                        <a:rPr lang="en-GB" sz="800" dirty="0">
                          <a:effectLst/>
                        </a:rPr>
                        <a:t>Monday</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ctr"/>
                </a:tc>
                <a:tc>
                  <a:txBody>
                    <a:bodyPr/>
                    <a:lstStyle/>
                    <a:p>
                      <a:pPr>
                        <a:lnSpc>
                          <a:spcPct val="107000"/>
                        </a:lnSpc>
                        <a:spcAft>
                          <a:spcPts val="800"/>
                        </a:spcAft>
                      </a:pPr>
                      <a:r>
                        <a:rPr lang="en-GB" sz="800" dirty="0">
                          <a:effectLst/>
                        </a:rPr>
                        <a:t>Age 4-8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nSpc>
                          <a:spcPct val="107000"/>
                        </a:lnSpc>
                        <a:spcAft>
                          <a:spcPts val="800"/>
                        </a:spcAft>
                      </a:pPr>
                      <a:r>
                        <a:rPr lang="en-GB" sz="800" dirty="0">
                          <a:effectLst/>
                        </a:rPr>
                        <a:t>5.30pm to 7.00pm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gn="ctr">
                        <a:lnSpc>
                          <a:spcPct val="107000"/>
                        </a:lnSpc>
                        <a:spcAft>
                          <a:spcPts val="800"/>
                        </a:spcAft>
                      </a:pPr>
                      <a:r>
                        <a:rPr lang="en-GB" sz="800" dirty="0">
                          <a:effectLst/>
                        </a:rPr>
                        <a:t>1.5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gn="r">
                        <a:lnSpc>
                          <a:spcPct val="107000"/>
                        </a:lnSpc>
                        <a:spcAft>
                          <a:spcPts val="800"/>
                        </a:spcAft>
                      </a:pPr>
                      <a:r>
                        <a:rPr lang="en-GB" sz="800" dirty="0">
                          <a:effectLst/>
                        </a:rPr>
                        <a:t>45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extLst>
                  <a:ext uri="{0D108BD9-81ED-4DB2-BD59-A6C34878D82A}">
                    <a16:rowId xmlns:a16="http://schemas.microsoft.com/office/drawing/2014/main" val="167869482"/>
                  </a:ext>
                </a:extLst>
              </a:tr>
              <a:tr h="276863">
                <a:tc vMerge="1">
                  <a:txBody>
                    <a:bodyPr/>
                    <a:lstStyle/>
                    <a:p>
                      <a:endParaRPr lang="en-GB"/>
                    </a:p>
                  </a:txBody>
                  <a:tcPr/>
                </a:tc>
                <a:tc>
                  <a:txBody>
                    <a:bodyPr/>
                    <a:lstStyle/>
                    <a:p>
                      <a:pPr>
                        <a:lnSpc>
                          <a:spcPct val="107000"/>
                        </a:lnSpc>
                        <a:spcAft>
                          <a:spcPts val="800"/>
                        </a:spcAft>
                      </a:pPr>
                      <a:r>
                        <a:rPr lang="en-GB" sz="800" dirty="0">
                          <a:effectLst/>
                        </a:rPr>
                        <a:t>Age 9-13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nSpc>
                          <a:spcPct val="107000"/>
                        </a:lnSpc>
                        <a:spcAft>
                          <a:spcPts val="800"/>
                        </a:spcAft>
                      </a:pPr>
                      <a:r>
                        <a:rPr lang="en-GB" sz="800">
                          <a:effectLst/>
                        </a:rPr>
                        <a:t>6.30pm to 8.30pm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gn="ctr">
                        <a:lnSpc>
                          <a:spcPct val="107000"/>
                        </a:lnSpc>
                        <a:spcAft>
                          <a:spcPts val="800"/>
                        </a:spcAft>
                      </a:pPr>
                      <a:r>
                        <a:rPr lang="en-GB" sz="800" dirty="0">
                          <a:effectLst/>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gn="r">
                        <a:lnSpc>
                          <a:spcPct val="107000"/>
                        </a:lnSpc>
                        <a:spcAft>
                          <a:spcPts val="800"/>
                        </a:spcAft>
                      </a:pPr>
                      <a:r>
                        <a:rPr lang="en-GB" sz="800" dirty="0">
                          <a:effectLst/>
                        </a:rPr>
                        <a:t>30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extLst>
                  <a:ext uri="{0D108BD9-81ED-4DB2-BD59-A6C34878D82A}">
                    <a16:rowId xmlns:a16="http://schemas.microsoft.com/office/drawing/2014/main" val="1785486656"/>
                  </a:ext>
                </a:extLst>
              </a:tr>
              <a:tr h="276863">
                <a:tc vMerge="1">
                  <a:txBody>
                    <a:bodyPr/>
                    <a:lstStyle/>
                    <a:p>
                      <a:endParaRPr lang="en-GB"/>
                    </a:p>
                  </a:txBody>
                  <a:tcPr/>
                </a:tc>
                <a:tc>
                  <a:txBody>
                    <a:bodyPr/>
                    <a:lstStyle/>
                    <a:p>
                      <a:pPr>
                        <a:lnSpc>
                          <a:spcPct val="107000"/>
                        </a:lnSpc>
                        <a:spcAft>
                          <a:spcPts val="800"/>
                        </a:spcAft>
                      </a:pPr>
                      <a:r>
                        <a:rPr lang="en-GB" sz="800">
                          <a:effectLst/>
                        </a:rPr>
                        <a:t>Age 14-18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nSpc>
                          <a:spcPct val="107000"/>
                        </a:lnSpc>
                        <a:spcAft>
                          <a:spcPts val="800"/>
                        </a:spcAft>
                      </a:pPr>
                      <a:r>
                        <a:rPr lang="en-GB" sz="800" dirty="0">
                          <a:effectLst/>
                        </a:rPr>
                        <a:t>7.00pm to 9.00pm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gn="ctr">
                        <a:lnSpc>
                          <a:spcPct val="107000"/>
                        </a:lnSpc>
                        <a:spcAft>
                          <a:spcPts val="800"/>
                        </a:spcAft>
                      </a:pPr>
                      <a:r>
                        <a:rPr lang="en-GB" sz="800" dirty="0">
                          <a:effectLst/>
                        </a:rPr>
                        <a:t>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gn="r">
                        <a:lnSpc>
                          <a:spcPct val="107000"/>
                        </a:lnSpc>
                        <a:spcAft>
                          <a:spcPts val="800"/>
                        </a:spcAft>
                      </a:pPr>
                      <a:r>
                        <a:rPr lang="en-GB" sz="800" dirty="0">
                          <a:effectLst/>
                        </a:rPr>
                        <a:t>15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extLst>
                  <a:ext uri="{0D108BD9-81ED-4DB2-BD59-A6C34878D82A}">
                    <a16:rowId xmlns:a16="http://schemas.microsoft.com/office/drawing/2014/main" val="867573018"/>
                  </a:ext>
                </a:extLst>
              </a:tr>
              <a:tr h="145321">
                <a:tc vMerge="1">
                  <a:txBody>
                    <a:bodyPr/>
                    <a:lstStyle/>
                    <a:p>
                      <a:endParaRPr lang="en-GB"/>
                    </a:p>
                  </a:txBody>
                  <a:tcPr/>
                </a:tc>
                <a:tc>
                  <a:txBody>
                    <a:bodyPr/>
                    <a:lstStyle/>
                    <a:p>
                      <a:pPr>
                        <a:lnSpc>
                          <a:spcPct val="107000"/>
                        </a:lnSpc>
                        <a:spcAft>
                          <a:spcPts val="8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nSpc>
                          <a:spcPct val="107000"/>
                        </a:lnSpc>
                        <a:spcAft>
                          <a:spcPts val="80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gn="ctr">
                        <a:lnSpc>
                          <a:spcPct val="107000"/>
                        </a:lnSpc>
                        <a:spcAft>
                          <a:spcPts val="8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tc>
                  <a:txBody>
                    <a:bodyPr/>
                    <a:lstStyle/>
                    <a:p>
                      <a:pPr>
                        <a:lnSpc>
                          <a:spcPct val="107000"/>
                        </a:lnSpc>
                        <a:spcAft>
                          <a:spcPts val="800"/>
                        </a:spcAft>
                      </a:pPr>
                      <a:r>
                        <a:rPr lang="en-GB" sz="800" dirty="0">
                          <a:effectLst/>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1623" marR="61623" marT="0" marB="0" anchor="b"/>
                </a:tc>
                <a:extLst>
                  <a:ext uri="{0D108BD9-81ED-4DB2-BD59-A6C34878D82A}">
                    <a16:rowId xmlns:a16="http://schemas.microsoft.com/office/drawing/2014/main" val="1934938791"/>
                  </a:ext>
                </a:extLst>
              </a:tr>
            </a:tbl>
          </a:graphicData>
        </a:graphic>
      </p:graphicFrame>
    </p:spTree>
    <p:extLst>
      <p:ext uri="{BB962C8B-B14F-4D97-AF65-F5344CB8AC3E}">
        <p14:creationId xmlns:p14="http://schemas.microsoft.com/office/powerpoint/2010/main" val="227160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2176942"/>
            <a:ext cx="9144000" cy="826255"/>
            <a:chOff x="2253890" y="2008261"/>
            <a:chExt cx="4608512" cy="826255"/>
          </a:xfrm>
        </p:grpSpPr>
        <p:sp>
          <p:nvSpPr>
            <p:cNvPr id="4" name="Text Placeholder 3"/>
            <p:cNvSpPr txBox="1">
              <a:spLocks/>
            </p:cNvSpPr>
            <p:nvPr/>
          </p:nvSpPr>
          <p:spPr>
            <a:xfrm>
              <a:off x="2253890" y="2557829"/>
              <a:ext cx="4608512" cy="2766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dirty="0">
                  <a:solidFill>
                    <a:srgbClr val="33E97C"/>
                  </a:solidFill>
                  <a:cs typeface="Arial" pitchFamily="34" charset="0"/>
                </a:rPr>
                <a:t>For 2024-2025 Generic Non-Targeted Funding</a:t>
              </a:r>
            </a:p>
          </p:txBody>
        </p:sp>
        <p:sp>
          <p:nvSpPr>
            <p:cNvPr id="5" name="Title 4"/>
            <p:cNvSpPr txBox="1">
              <a:spLocks/>
            </p:cNvSpPr>
            <p:nvPr/>
          </p:nvSpPr>
          <p:spPr>
            <a:xfrm>
              <a:off x="2253890" y="2008261"/>
              <a:ext cx="4608512"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algn="ctr"/>
              <a:r>
                <a:rPr lang="en-US" altLang="ko-KR" sz="3200">
                  <a:solidFill>
                    <a:srgbClr val="33E97C"/>
                  </a:solidFill>
                  <a:latin typeface="+mj-lt"/>
                </a:rPr>
                <a:t>Application, Assessment &amp; Award Timeline</a:t>
              </a:r>
            </a:p>
          </p:txBody>
        </p:sp>
      </p:grpSp>
      <p:grpSp>
        <p:nvGrpSpPr>
          <p:cNvPr id="16" name="Group 15"/>
          <p:cNvGrpSpPr/>
          <p:nvPr/>
        </p:nvGrpSpPr>
        <p:grpSpPr>
          <a:xfrm>
            <a:off x="2214000" y="1162036"/>
            <a:ext cx="4716000" cy="2392143"/>
            <a:chOff x="2214000" y="935688"/>
            <a:chExt cx="4716000" cy="2392143"/>
          </a:xfrm>
        </p:grpSpPr>
        <p:grpSp>
          <p:nvGrpSpPr>
            <p:cNvPr id="12" name="Group 11"/>
            <p:cNvGrpSpPr/>
            <p:nvPr/>
          </p:nvGrpSpPr>
          <p:grpSpPr>
            <a:xfrm>
              <a:off x="2214000" y="1275606"/>
              <a:ext cx="4716000" cy="2052225"/>
              <a:chOff x="2096689" y="1167589"/>
              <a:chExt cx="4716000" cy="2052225"/>
            </a:xfrm>
          </p:grpSpPr>
          <p:sp>
            <p:nvSpPr>
              <p:cNvPr id="9" name="Rectangle 8"/>
              <p:cNvSpPr/>
              <p:nvPr/>
            </p:nvSpPr>
            <p:spPr>
              <a:xfrm>
                <a:off x="2096689" y="1167589"/>
                <a:ext cx="1656184" cy="72000"/>
              </a:xfrm>
              <a:prstGeom prst="rect">
                <a:avLst/>
              </a:prstGeom>
              <a:solidFill>
                <a:srgbClr val="F2A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2AC30"/>
                  </a:solidFill>
                </a:endParaRPr>
              </a:p>
            </p:txBody>
          </p:sp>
          <p:sp>
            <p:nvSpPr>
              <p:cNvPr id="10" name="Rectangle 9"/>
              <p:cNvSpPr/>
              <p:nvPr/>
            </p:nvSpPr>
            <p:spPr>
              <a:xfrm>
                <a:off x="5156505" y="1187715"/>
                <a:ext cx="1656184" cy="72000"/>
              </a:xfrm>
              <a:prstGeom prst="rect">
                <a:avLst/>
              </a:prstGeom>
              <a:solidFill>
                <a:srgbClr val="F2A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2096689" y="3147814"/>
                <a:ext cx="4716000" cy="72000"/>
              </a:xfrm>
              <a:prstGeom prst="rect">
                <a:avLst/>
              </a:prstGeom>
              <a:solidFill>
                <a:srgbClr val="F2A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5" name="Oval 14"/>
            <p:cNvSpPr/>
            <p:nvPr/>
          </p:nvSpPr>
          <p:spPr>
            <a:xfrm>
              <a:off x="4175956" y="935688"/>
              <a:ext cx="792088" cy="792088"/>
            </a:xfrm>
            <a:prstGeom prst="ellipse">
              <a:avLst/>
            </a:prstGeom>
            <a:solidFill>
              <a:srgbClr val="F2A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Oval 44">
            <a:extLst>
              <a:ext uri="{FF2B5EF4-FFF2-40B4-BE49-F238E27FC236}">
                <a16:creationId xmlns:a16="http://schemas.microsoft.com/office/drawing/2014/main" id="{81F92613-6169-134A-837F-B32335FE054E}"/>
              </a:ext>
            </a:extLst>
          </p:cNvPr>
          <p:cNvSpPr>
            <a:spLocks noChangeAspect="1"/>
          </p:cNvSpPr>
          <p:nvPr/>
        </p:nvSpPr>
        <p:spPr>
          <a:xfrm>
            <a:off x="4427984" y="1347614"/>
            <a:ext cx="326534" cy="388800"/>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8" name="Picture 17" descr="A picture containing food, drawing&#10;&#10;Description automatically generated">
            <a:extLst>
              <a:ext uri="{FF2B5EF4-FFF2-40B4-BE49-F238E27FC236}">
                <a16:creationId xmlns:a16="http://schemas.microsoft.com/office/drawing/2014/main" id="{68CE55BA-5842-514F-9013-D59853A8A9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6542" y="3614908"/>
            <a:ext cx="2350914" cy="638881"/>
          </a:xfrm>
          <a:prstGeom prst="rect">
            <a:avLst/>
          </a:prstGeom>
        </p:spPr>
      </p:pic>
    </p:spTree>
    <p:extLst>
      <p:ext uri="{BB962C8B-B14F-4D97-AF65-F5344CB8AC3E}">
        <p14:creationId xmlns:p14="http://schemas.microsoft.com/office/powerpoint/2010/main" val="3542080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909" y="2858095"/>
            <a:ext cx="9144000" cy="1524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itle 1"/>
          <p:cNvSpPr>
            <a:spLocks noGrp="1"/>
          </p:cNvSpPr>
          <p:nvPr>
            <p:ph type="title"/>
          </p:nvPr>
        </p:nvSpPr>
        <p:spPr>
          <a:xfrm>
            <a:off x="22945" y="316643"/>
            <a:ext cx="9144000" cy="648071"/>
          </a:xfrm>
          <a:prstGeom prst="rect">
            <a:avLst/>
          </a:prstGeom>
        </p:spPr>
        <p:txBody>
          <a:bodyPr/>
          <a:lstStyle/>
          <a:p>
            <a:r>
              <a:rPr lang="en-US" altLang="ko-KR" sz="2800">
                <a:solidFill>
                  <a:srgbClr val="32EA7D"/>
                </a:solidFill>
              </a:rPr>
              <a:t>Application, Assessment &amp; Award Timeline</a:t>
            </a:r>
            <a:endParaRPr lang="ko-KR" altLang="en-US" sz="2800">
              <a:solidFill>
                <a:schemeClr val="accent2"/>
              </a:solidFill>
            </a:endParaRPr>
          </a:p>
        </p:txBody>
      </p:sp>
      <p:sp>
        <p:nvSpPr>
          <p:cNvPr id="3" name="Pentagon 2"/>
          <p:cNvSpPr/>
          <p:nvPr/>
        </p:nvSpPr>
        <p:spPr>
          <a:xfrm rot="16200000">
            <a:off x="40825" y="3057044"/>
            <a:ext cx="1224000" cy="828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cs typeface="Arial" pitchFamily="34" charset="0"/>
            </a:endParaRPr>
          </a:p>
        </p:txBody>
      </p:sp>
      <p:sp>
        <p:nvSpPr>
          <p:cNvPr id="4" name="Pentagon 3"/>
          <p:cNvSpPr/>
          <p:nvPr/>
        </p:nvSpPr>
        <p:spPr>
          <a:xfrm rot="5400000">
            <a:off x="1575770" y="1982876"/>
            <a:ext cx="1224000" cy="828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cs typeface="Arial" pitchFamily="34" charset="0"/>
            </a:endParaRPr>
          </a:p>
        </p:txBody>
      </p:sp>
      <p:sp>
        <p:nvSpPr>
          <p:cNvPr id="5" name="Pentagon 4"/>
          <p:cNvSpPr/>
          <p:nvPr/>
        </p:nvSpPr>
        <p:spPr>
          <a:xfrm rot="16200000">
            <a:off x="3110715" y="3052525"/>
            <a:ext cx="1224000" cy="828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cs typeface="Arial" pitchFamily="34" charset="0"/>
            </a:endParaRPr>
          </a:p>
        </p:txBody>
      </p:sp>
      <p:sp>
        <p:nvSpPr>
          <p:cNvPr id="7" name="Pentagon 6"/>
          <p:cNvSpPr/>
          <p:nvPr/>
        </p:nvSpPr>
        <p:spPr>
          <a:xfrm rot="5400000">
            <a:off x="4645660" y="1978353"/>
            <a:ext cx="1224000" cy="828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cs typeface="Arial" pitchFamily="34" charset="0"/>
            </a:endParaRPr>
          </a:p>
        </p:txBody>
      </p:sp>
      <p:sp>
        <p:nvSpPr>
          <p:cNvPr id="8" name="Text Placeholder 12"/>
          <p:cNvSpPr txBox="1">
            <a:spLocks/>
          </p:cNvSpPr>
          <p:nvPr/>
        </p:nvSpPr>
        <p:spPr>
          <a:xfrm>
            <a:off x="243279" y="3186002"/>
            <a:ext cx="792848" cy="720587"/>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a:solidFill>
                  <a:schemeClr val="bg1"/>
                </a:solidFill>
                <a:cs typeface="Arial" pitchFamily="34" charset="0"/>
              </a:rPr>
              <a:t>8</a:t>
            </a:r>
            <a:r>
              <a:rPr lang="en-US" sz="1200" baseline="30000" dirty="0">
                <a:solidFill>
                  <a:schemeClr val="bg1"/>
                </a:solidFill>
                <a:cs typeface="Arial" pitchFamily="34" charset="0"/>
              </a:rPr>
              <a:t>th</a:t>
            </a:r>
            <a:r>
              <a:rPr lang="en-US" sz="1200" dirty="0">
                <a:solidFill>
                  <a:schemeClr val="bg1"/>
                </a:solidFill>
                <a:cs typeface="Arial" pitchFamily="34" charset="0"/>
              </a:rPr>
              <a:t> April</a:t>
            </a:r>
          </a:p>
        </p:txBody>
      </p:sp>
      <p:sp>
        <p:nvSpPr>
          <p:cNvPr id="9" name="Text Placeholder 12"/>
          <p:cNvSpPr txBox="1">
            <a:spLocks/>
          </p:cNvSpPr>
          <p:nvPr/>
        </p:nvSpPr>
        <p:spPr>
          <a:xfrm>
            <a:off x="1800972" y="2052531"/>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a:solidFill>
                  <a:schemeClr val="bg1"/>
                </a:solidFill>
                <a:cs typeface="Arial" pitchFamily="34" charset="0"/>
              </a:rPr>
              <a:t>17</a:t>
            </a:r>
            <a:r>
              <a:rPr lang="en-US" sz="1200" baseline="30000" dirty="0">
                <a:solidFill>
                  <a:schemeClr val="bg1"/>
                </a:solidFill>
                <a:cs typeface="Arial" pitchFamily="34" charset="0"/>
              </a:rPr>
              <a:t>th</a:t>
            </a:r>
            <a:r>
              <a:rPr lang="en-US" sz="1200" dirty="0">
                <a:solidFill>
                  <a:schemeClr val="bg1"/>
                </a:solidFill>
                <a:cs typeface="Arial" pitchFamily="34" charset="0"/>
              </a:rPr>
              <a:t> May</a:t>
            </a:r>
          </a:p>
        </p:txBody>
      </p:sp>
      <p:sp>
        <p:nvSpPr>
          <p:cNvPr id="10" name="Text Placeholder 12"/>
          <p:cNvSpPr txBox="1">
            <a:spLocks/>
          </p:cNvSpPr>
          <p:nvPr/>
        </p:nvSpPr>
        <p:spPr>
          <a:xfrm>
            <a:off x="3325008" y="325763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a:solidFill>
                  <a:schemeClr val="bg1"/>
                </a:solidFill>
                <a:cs typeface="Arial" pitchFamily="34" charset="0"/>
              </a:rPr>
              <a:t>20</a:t>
            </a:r>
            <a:r>
              <a:rPr lang="en-US" sz="1200" baseline="30000" dirty="0">
                <a:solidFill>
                  <a:schemeClr val="bg1"/>
                </a:solidFill>
                <a:cs typeface="Arial" pitchFamily="34" charset="0"/>
              </a:rPr>
              <a:t>th </a:t>
            </a:r>
            <a:r>
              <a:rPr lang="en-US" sz="1200" dirty="0">
                <a:solidFill>
                  <a:schemeClr val="bg1"/>
                </a:solidFill>
                <a:cs typeface="Arial" pitchFamily="34" charset="0"/>
              </a:rPr>
              <a:t>May</a:t>
            </a:r>
          </a:p>
        </p:txBody>
      </p:sp>
      <p:sp>
        <p:nvSpPr>
          <p:cNvPr id="11" name="Text Placeholder 12"/>
          <p:cNvSpPr txBox="1">
            <a:spLocks/>
          </p:cNvSpPr>
          <p:nvPr/>
        </p:nvSpPr>
        <p:spPr>
          <a:xfrm>
            <a:off x="4145948" y="3437539"/>
            <a:ext cx="806273"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a:solidFill>
                  <a:schemeClr val="bg1"/>
                </a:solidFill>
                <a:cs typeface="Arial" pitchFamily="34" charset="0"/>
              </a:rPr>
              <a:t>9</a:t>
            </a:r>
            <a:r>
              <a:rPr lang="en-US" sz="1200" baseline="30000">
                <a:solidFill>
                  <a:schemeClr val="bg1"/>
                </a:solidFill>
                <a:cs typeface="Arial" pitchFamily="34" charset="0"/>
              </a:rPr>
              <a:t>th</a:t>
            </a:r>
            <a:r>
              <a:rPr lang="en-US" sz="1200">
                <a:solidFill>
                  <a:schemeClr val="bg1"/>
                </a:solidFill>
                <a:cs typeface="Arial" pitchFamily="34" charset="0"/>
              </a:rPr>
              <a:t> June</a:t>
            </a:r>
          </a:p>
        </p:txBody>
      </p:sp>
      <p:sp>
        <p:nvSpPr>
          <p:cNvPr id="12" name="Text Placeholder 12"/>
          <p:cNvSpPr txBox="1">
            <a:spLocks/>
          </p:cNvSpPr>
          <p:nvPr/>
        </p:nvSpPr>
        <p:spPr>
          <a:xfrm>
            <a:off x="4848543" y="2022199"/>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dirty="0">
                <a:solidFill>
                  <a:schemeClr val="bg1"/>
                </a:solidFill>
                <a:cs typeface="Arial" pitchFamily="34" charset="0"/>
              </a:rPr>
              <a:t>30</a:t>
            </a:r>
            <a:r>
              <a:rPr lang="en-US" sz="1200" baseline="30000" dirty="0">
                <a:solidFill>
                  <a:schemeClr val="bg1"/>
                </a:solidFill>
                <a:cs typeface="Arial" pitchFamily="34" charset="0"/>
              </a:rPr>
              <a:t>th</a:t>
            </a:r>
            <a:r>
              <a:rPr lang="en-US" sz="1200" dirty="0">
                <a:solidFill>
                  <a:schemeClr val="bg1"/>
                </a:solidFill>
                <a:cs typeface="Arial" pitchFamily="34" charset="0"/>
              </a:rPr>
              <a:t> June</a:t>
            </a:r>
          </a:p>
        </p:txBody>
      </p:sp>
      <p:sp>
        <p:nvSpPr>
          <p:cNvPr id="15" name="TextBox 14"/>
          <p:cNvSpPr txBox="1"/>
          <p:nvPr/>
        </p:nvSpPr>
        <p:spPr>
          <a:xfrm>
            <a:off x="-125730" y="1784048"/>
            <a:ext cx="1549271" cy="1015663"/>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Registration and Application for Generic Non-Targeted Funding Opens</a:t>
            </a:r>
            <a:endParaRPr lang="ko-KR" altLang="en-US" sz="1200" b="1" dirty="0">
              <a:solidFill>
                <a:schemeClr val="tx1">
                  <a:lumMod val="75000"/>
                  <a:lumOff val="25000"/>
                </a:schemeClr>
              </a:solidFill>
              <a:cs typeface="Arial" pitchFamily="34" charset="0"/>
            </a:endParaRPr>
          </a:p>
        </p:txBody>
      </p:sp>
      <p:sp>
        <p:nvSpPr>
          <p:cNvPr id="18" name="TextBox 17"/>
          <p:cNvSpPr txBox="1"/>
          <p:nvPr/>
        </p:nvSpPr>
        <p:spPr>
          <a:xfrm>
            <a:off x="4475220" y="3058562"/>
            <a:ext cx="1549271" cy="646331"/>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Notification of 2024-2025 Funding Award</a:t>
            </a:r>
            <a:endParaRPr lang="ko-KR" altLang="en-US" sz="1200" b="1" dirty="0">
              <a:solidFill>
                <a:schemeClr val="tx1">
                  <a:lumMod val="75000"/>
                  <a:lumOff val="25000"/>
                </a:schemeClr>
              </a:solidFill>
              <a:cs typeface="Arial" pitchFamily="34" charset="0"/>
            </a:endParaRPr>
          </a:p>
        </p:txBody>
      </p:sp>
      <p:grpSp>
        <p:nvGrpSpPr>
          <p:cNvPr id="19" name="Group 18"/>
          <p:cNvGrpSpPr/>
          <p:nvPr/>
        </p:nvGrpSpPr>
        <p:grpSpPr>
          <a:xfrm>
            <a:off x="1397402" y="3075115"/>
            <a:ext cx="1588068" cy="1057132"/>
            <a:chOff x="576562" y="5041849"/>
            <a:chExt cx="1588068" cy="1571762"/>
          </a:xfrm>
        </p:grpSpPr>
        <p:sp>
          <p:nvSpPr>
            <p:cNvPr id="20" name="TextBox 19"/>
            <p:cNvSpPr txBox="1"/>
            <p:nvPr/>
          </p:nvSpPr>
          <p:spPr>
            <a:xfrm>
              <a:off x="623661" y="6336612"/>
              <a:ext cx="1540969" cy="276999"/>
            </a:xfrm>
            <a:prstGeom prst="rect">
              <a:avLst/>
            </a:prstGeom>
            <a:noFill/>
          </p:spPr>
          <p:txBody>
            <a:bodyPr wrap="square" rtlCol="0">
              <a:spAutoFit/>
            </a:bodyPr>
            <a:lstStyle/>
            <a:p>
              <a:pPr algn="ctr"/>
              <a:endParaRPr lang="en-US" altLang="ko-KR" sz="1200">
                <a:solidFill>
                  <a:schemeClr val="tx1">
                    <a:lumMod val="75000"/>
                    <a:lumOff val="25000"/>
                  </a:schemeClr>
                </a:solidFill>
                <a:cs typeface="Arial" pitchFamily="34" charset="0"/>
              </a:endParaRPr>
            </a:p>
          </p:txBody>
        </p:sp>
        <p:sp>
          <p:nvSpPr>
            <p:cNvPr id="21" name="TextBox 20"/>
            <p:cNvSpPr txBox="1"/>
            <p:nvPr/>
          </p:nvSpPr>
          <p:spPr>
            <a:xfrm>
              <a:off x="576562" y="5041849"/>
              <a:ext cx="1549271" cy="1510105"/>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Applications for Generic Non-Targeted Applications Close</a:t>
              </a:r>
              <a:endParaRPr lang="ko-KR" altLang="en-US" sz="1200" b="1" dirty="0">
                <a:solidFill>
                  <a:schemeClr val="tx1">
                    <a:lumMod val="75000"/>
                    <a:lumOff val="25000"/>
                  </a:schemeClr>
                </a:solidFill>
                <a:cs typeface="Arial" pitchFamily="34" charset="0"/>
              </a:endParaRPr>
            </a:p>
          </p:txBody>
        </p:sp>
      </p:grpSp>
      <p:sp>
        <p:nvSpPr>
          <p:cNvPr id="27" name="TextBox 26"/>
          <p:cNvSpPr txBox="1"/>
          <p:nvPr/>
        </p:nvSpPr>
        <p:spPr>
          <a:xfrm>
            <a:off x="3181771" y="2177312"/>
            <a:ext cx="1090261" cy="29267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Application Assessment Begins</a:t>
            </a:r>
            <a:endParaRPr lang="ko-KR" altLang="en-US" sz="1200" b="1" dirty="0">
              <a:solidFill>
                <a:schemeClr val="tx1">
                  <a:lumMod val="75000"/>
                  <a:lumOff val="25000"/>
                </a:schemeClr>
              </a:solidFill>
              <a:cs typeface="Arial" pitchFamily="34" charset="0"/>
            </a:endParaRPr>
          </a:p>
        </p:txBody>
      </p:sp>
      <p:sp>
        <p:nvSpPr>
          <p:cNvPr id="30" name="Pentagon 29">
            <a:extLst>
              <a:ext uri="{FF2B5EF4-FFF2-40B4-BE49-F238E27FC236}">
                <a16:creationId xmlns:a16="http://schemas.microsoft.com/office/drawing/2014/main" id="{0DBC88B3-54D6-DF47-BE7A-C9929E49D43A}"/>
              </a:ext>
            </a:extLst>
          </p:cNvPr>
          <p:cNvSpPr/>
          <p:nvPr/>
        </p:nvSpPr>
        <p:spPr>
          <a:xfrm rot="16200000">
            <a:off x="6187580" y="3062122"/>
            <a:ext cx="1363968" cy="98191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600">
              <a:cs typeface="Arial" pitchFamily="34" charset="0"/>
            </a:endParaRPr>
          </a:p>
        </p:txBody>
      </p:sp>
      <p:sp>
        <p:nvSpPr>
          <p:cNvPr id="31" name="Text Placeholder 12">
            <a:extLst>
              <a:ext uri="{FF2B5EF4-FFF2-40B4-BE49-F238E27FC236}">
                <a16:creationId xmlns:a16="http://schemas.microsoft.com/office/drawing/2014/main" id="{6645CE1E-34D8-424F-BC7A-9065CF11CAFE}"/>
              </a:ext>
            </a:extLst>
          </p:cNvPr>
          <p:cNvSpPr txBox="1">
            <a:spLocks/>
          </p:cNvSpPr>
          <p:nvPr/>
        </p:nvSpPr>
        <p:spPr>
          <a:xfrm>
            <a:off x="6434788" y="3345706"/>
            <a:ext cx="869551" cy="584234"/>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b="0" dirty="0">
                <a:solidFill>
                  <a:schemeClr val="bg1"/>
                </a:solidFill>
                <a:cs typeface="Arial" pitchFamily="34" charset="0"/>
              </a:rPr>
              <a:t>Within 28 days of your letter of offer being issued</a:t>
            </a:r>
          </a:p>
        </p:txBody>
      </p:sp>
      <p:sp>
        <p:nvSpPr>
          <p:cNvPr id="35" name="TextBox 34">
            <a:extLst>
              <a:ext uri="{FF2B5EF4-FFF2-40B4-BE49-F238E27FC236}">
                <a16:creationId xmlns:a16="http://schemas.microsoft.com/office/drawing/2014/main" id="{074B7445-4828-2A4A-AEF6-1C5D09FD5C96}"/>
              </a:ext>
            </a:extLst>
          </p:cNvPr>
          <p:cNvSpPr txBox="1"/>
          <p:nvPr/>
        </p:nvSpPr>
        <p:spPr>
          <a:xfrm>
            <a:off x="6089639" y="2172194"/>
            <a:ext cx="1549271" cy="646331"/>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Acceptance of Formal Letter of Offer</a:t>
            </a:r>
            <a:endParaRPr lang="ko-KR" altLang="en-US" sz="1200" b="1" dirty="0">
              <a:solidFill>
                <a:schemeClr val="tx1">
                  <a:lumMod val="75000"/>
                  <a:lumOff val="25000"/>
                </a:schemeClr>
              </a:solidFill>
              <a:cs typeface="Arial" pitchFamily="34" charset="0"/>
            </a:endParaRPr>
          </a:p>
        </p:txBody>
      </p:sp>
      <p:sp>
        <p:nvSpPr>
          <p:cNvPr id="37" name="Text Placeholder 12">
            <a:extLst>
              <a:ext uri="{FF2B5EF4-FFF2-40B4-BE49-F238E27FC236}">
                <a16:creationId xmlns:a16="http://schemas.microsoft.com/office/drawing/2014/main" id="{5DCAE89D-D08F-DA4A-ADBF-0282D619C05C}"/>
              </a:ext>
            </a:extLst>
          </p:cNvPr>
          <p:cNvSpPr txBox="1">
            <a:spLocks/>
          </p:cNvSpPr>
          <p:nvPr/>
        </p:nvSpPr>
        <p:spPr>
          <a:xfrm>
            <a:off x="7978134" y="2123942"/>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a:solidFill>
                  <a:schemeClr val="bg1"/>
                </a:solidFill>
                <a:cs typeface="Arial" pitchFamily="34" charset="0"/>
              </a:rPr>
              <a:t>By 31</a:t>
            </a:r>
            <a:r>
              <a:rPr lang="en-US" sz="1200" baseline="30000">
                <a:solidFill>
                  <a:schemeClr val="bg1"/>
                </a:solidFill>
                <a:cs typeface="Arial" pitchFamily="34" charset="0"/>
              </a:rPr>
              <a:t>st</a:t>
            </a:r>
            <a:r>
              <a:rPr lang="en-US" sz="1200">
                <a:solidFill>
                  <a:schemeClr val="bg1"/>
                </a:solidFill>
                <a:cs typeface="Arial" pitchFamily="34" charset="0"/>
              </a:rPr>
              <a:t> July</a:t>
            </a:r>
          </a:p>
        </p:txBody>
      </p:sp>
      <p:sp>
        <p:nvSpPr>
          <p:cNvPr id="45" name="TextBox 44">
            <a:extLst>
              <a:ext uri="{FF2B5EF4-FFF2-40B4-BE49-F238E27FC236}">
                <a16:creationId xmlns:a16="http://schemas.microsoft.com/office/drawing/2014/main" id="{EBF5F282-60C5-EC41-A685-616FF01C66D8}"/>
              </a:ext>
            </a:extLst>
          </p:cNvPr>
          <p:cNvSpPr txBox="1"/>
          <p:nvPr/>
        </p:nvSpPr>
        <p:spPr>
          <a:xfrm>
            <a:off x="7627990" y="3058562"/>
            <a:ext cx="1549271" cy="461665"/>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Payment to Groups Accounts</a:t>
            </a:r>
            <a:endParaRPr lang="ko-KR" altLang="en-US" sz="1200" b="1" dirty="0">
              <a:solidFill>
                <a:schemeClr val="tx1">
                  <a:lumMod val="75000"/>
                  <a:lumOff val="25000"/>
                </a:schemeClr>
              </a:solidFill>
              <a:cs typeface="Arial" pitchFamily="34" charset="0"/>
            </a:endParaRPr>
          </a:p>
        </p:txBody>
      </p:sp>
      <p:cxnSp>
        <p:nvCxnSpPr>
          <p:cNvPr id="47" name="Straight Connector 46">
            <a:extLst>
              <a:ext uri="{FF2B5EF4-FFF2-40B4-BE49-F238E27FC236}">
                <a16:creationId xmlns:a16="http://schemas.microsoft.com/office/drawing/2014/main" id="{89770429-E2D7-E944-B7DA-64E869F18F98}"/>
              </a:ext>
            </a:extLst>
          </p:cNvPr>
          <p:cNvCxnSpPr>
            <a:cxnSpLocks/>
          </p:cNvCxnSpPr>
          <p:nvPr/>
        </p:nvCxnSpPr>
        <p:spPr>
          <a:xfrm>
            <a:off x="2164874" y="4077654"/>
            <a:ext cx="0" cy="234786"/>
          </a:xfrm>
          <a:prstGeom prst="line">
            <a:avLst/>
          </a:prstGeom>
          <a:ln w="28575">
            <a:solidFill>
              <a:srgbClr val="2FC5FB"/>
            </a:solidFill>
            <a:prstDash val="sysDot"/>
          </a:ln>
        </p:spPr>
        <p:style>
          <a:lnRef idx="1">
            <a:schemeClr val="accent4"/>
          </a:lnRef>
          <a:fillRef idx="0">
            <a:schemeClr val="accent4"/>
          </a:fillRef>
          <a:effectRef idx="0">
            <a:schemeClr val="accent4"/>
          </a:effectRef>
          <a:fontRef idx="minor">
            <a:schemeClr val="tx1"/>
          </a:fontRef>
        </p:style>
      </p:cxnSp>
      <p:sp>
        <p:nvSpPr>
          <p:cNvPr id="48" name="Rounded Rectangle 47">
            <a:extLst>
              <a:ext uri="{FF2B5EF4-FFF2-40B4-BE49-F238E27FC236}">
                <a16:creationId xmlns:a16="http://schemas.microsoft.com/office/drawing/2014/main" id="{0673CD92-C259-A244-AD78-A3E41815EDD0}"/>
              </a:ext>
            </a:extLst>
          </p:cNvPr>
          <p:cNvSpPr/>
          <p:nvPr/>
        </p:nvSpPr>
        <p:spPr>
          <a:xfrm>
            <a:off x="1099318" y="4319964"/>
            <a:ext cx="3004904" cy="78789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t>Registration will continue to remain open all year round. Any organisation              registering from this point cannot apply   for GNT Funding for 2024/25.</a:t>
            </a:r>
          </a:p>
        </p:txBody>
      </p:sp>
      <p:cxnSp>
        <p:nvCxnSpPr>
          <p:cNvPr id="50" name="Straight Connector 49">
            <a:extLst>
              <a:ext uri="{FF2B5EF4-FFF2-40B4-BE49-F238E27FC236}">
                <a16:creationId xmlns:a16="http://schemas.microsoft.com/office/drawing/2014/main" id="{B2FD8A98-56EB-3549-962B-8D8FF91B80D6}"/>
              </a:ext>
            </a:extLst>
          </p:cNvPr>
          <p:cNvCxnSpPr>
            <a:cxnSpLocks/>
          </p:cNvCxnSpPr>
          <p:nvPr/>
        </p:nvCxnSpPr>
        <p:spPr>
          <a:xfrm>
            <a:off x="8460432" y="2145044"/>
            <a:ext cx="0" cy="666479"/>
          </a:xfrm>
          <a:prstGeom prst="line">
            <a:avLst/>
          </a:prstGeom>
          <a:ln w="28575">
            <a:solidFill>
              <a:srgbClr val="2FC5FB"/>
            </a:solidFill>
            <a:prstDash val="sysDot"/>
          </a:ln>
        </p:spPr>
        <p:style>
          <a:lnRef idx="1">
            <a:schemeClr val="accent4"/>
          </a:lnRef>
          <a:fillRef idx="0">
            <a:schemeClr val="accent4"/>
          </a:fillRef>
          <a:effectRef idx="0">
            <a:schemeClr val="accent4"/>
          </a:effectRef>
          <a:fontRef idx="minor">
            <a:schemeClr val="tx1"/>
          </a:fontRef>
        </p:style>
      </p:cxnSp>
      <p:sp>
        <p:nvSpPr>
          <p:cNvPr id="51" name="Rounded Rectangle 50">
            <a:extLst>
              <a:ext uri="{FF2B5EF4-FFF2-40B4-BE49-F238E27FC236}">
                <a16:creationId xmlns:a16="http://schemas.microsoft.com/office/drawing/2014/main" id="{C26DE380-519A-634E-A883-08D4238460BD}"/>
              </a:ext>
            </a:extLst>
          </p:cNvPr>
          <p:cNvSpPr/>
          <p:nvPr/>
        </p:nvSpPr>
        <p:spPr>
          <a:xfrm>
            <a:off x="6516218" y="1129516"/>
            <a:ext cx="2601835" cy="1015664"/>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t>Payment to groups accounts </a:t>
            </a:r>
          </a:p>
          <a:p>
            <a:pPr algn="ctr"/>
            <a:r>
              <a:rPr lang="en-GB" sz="1200" b="1" dirty="0"/>
              <a:t>subject to any outstanding </a:t>
            </a:r>
          </a:p>
          <a:p>
            <a:pPr algn="ctr"/>
            <a:r>
              <a:rPr lang="en-GB" sz="1200" b="1" dirty="0"/>
              <a:t>returns or queries for all EA </a:t>
            </a:r>
          </a:p>
          <a:p>
            <a:pPr algn="ctr"/>
            <a:r>
              <a:rPr lang="en-GB" sz="1200" b="1" dirty="0"/>
              <a:t>Youth Service funding being </a:t>
            </a:r>
          </a:p>
          <a:p>
            <a:pPr algn="ctr"/>
            <a:r>
              <a:rPr lang="en-GB" sz="1200" b="1" dirty="0"/>
              <a:t>satisfied</a:t>
            </a:r>
          </a:p>
        </p:txBody>
      </p:sp>
    </p:spTree>
    <p:extLst>
      <p:ext uri="{BB962C8B-B14F-4D97-AF65-F5344CB8AC3E}">
        <p14:creationId xmlns:p14="http://schemas.microsoft.com/office/powerpoint/2010/main" val="194499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2275754"/>
            <a:ext cx="9144000" cy="826255"/>
            <a:chOff x="2253890" y="2008261"/>
            <a:chExt cx="4608512" cy="826255"/>
          </a:xfrm>
        </p:grpSpPr>
        <p:sp>
          <p:nvSpPr>
            <p:cNvPr id="4" name="Text Placeholder 3"/>
            <p:cNvSpPr txBox="1">
              <a:spLocks/>
            </p:cNvSpPr>
            <p:nvPr/>
          </p:nvSpPr>
          <p:spPr>
            <a:xfrm>
              <a:off x="2253890" y="2557829"/>
              <a:ext cx="4608512" cy="2766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dirty="0">
                  <a:solidFill>
                    <a:srgbClr val="2FC5FA"/>
                  </a:solidFill>
                  <a:cs typeface="Arial" pitchFamily="34" charset="0"/>
                </a:rPr>
                <a:t>Feedback taken on-board</a:t>
              </a:r>
            </a:p>
            <a:p>
              <a:pPr marL="0" indent="0" algn="ctr">
                <a:buNone/>
              </a:pPr>
              <a:endParaRPr lang="en-US" altLang="ko-KR" sz="1400" dirty="0">
                <a:solidFill>
                  <a:srgbClr val="2FC5FA"/>
                </a:solidFill>
                <a:cs typeface="Arial" pitchFamily="34" charset="0"/>
              </a:endParaRPr>
            </a:p>
          </p:txBody>
        </p:sp>
        <p:sp>
          <p:nvSpPr>
            <p:cNvPr id="5" name="Title 4"/>
            <p:cNvSpPr txBox="1">
              <a:spLocks/>
            </p:cNvSpPr>
            <p:nvPr/>
          </p:nvSpPr>
          <p:spPr>
            <a:xfrm>
              <a:off x="2253890" y="2008261"/>
              <a:ext cx="4608512"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algn="ctr"/>
              <a:r>
                <a:rPr lang="en-US" altLang="ko-KR" dirty="0">
                  <a:solidFill>
                    <a:srgbClr val="2FC5FA"/>
                  </a:solidFill>
                  <a:latin typeface="+mj-lt"/>
                </a:rPr>
                <a:t>Overview of Changes</a:t>
              </a:r>
            </a:p>
          </p:txBody>
        </p:sp>
      </p:grpSp>
      <p:grpSp>
        <p:nvGrpSpPr>
          <p:cNvPr id="16" name="Group 15"/>
          <p:cNvGrpSpPr/>
          <p:nvPr/>
        </p:nvGrpSpPr>
        <p:grpSpPr>
          <a:xfrm>
            <a:off x="2214000" y="1162036"/>
            <a:ext cx="4716000" cy="2392143"/>
            <a:chOff x="2214000" y="935688"/>
            <a:chExt cx="4716000" cy="2392143"/>
          </a:xfrm>
        </p:grpSpPr>
        <p:grpSp>
          <p:nvGrpSpPr>
            <p:cNvPr id="12" name="Group 11"/>
            <p:cNvGrpSpPr/>
            <p:nvPr/>
          </p:nvGrpSpPr>
          <p:grpSpPr>
            <a:xfrm>
              <a:off x="2214000" y="1275606"/>
              <a:ext cx="4716000" cy="2052225"/>
              <a:chOff x="2096689" y="1167589"/>
              <a:chExt cx="4716000" cy="2052225"/>
            </a:xfrm>
          </p:grpSpPr>
          <p:sp>
            <p:nvSpPr>
              <p:cNvPr id="9" name="Rectangle 8"/>
              <p:cNvSpPr/>
              <p:nvPr/>
            </p:nvSpPr>
            <p:spPr>
              <a:xfrm>
                <a:off x="2096689" y="1167589"/>
                <a:ext cx="1656184" cy="72000"/>
              </a:xfrm>
              <a:prstGeom prst="rect">
                <a:avLst/>
              </a:prstGeom>
              <a:solidFill>
                <a:srgbClr val="F2A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5156505" y="1187715"/>
                <a:ext cx="1656184" cy="72000"/>
              </a:xfrm>
              <a:prstGeom prst="rect">
                <a:avLst/>
              </a:prstGeom>
              <a:solidFill>
                <a:srgbClr val="F2A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2096689" y="3147814"/>
                <a:ext cx="4716000" cy="72000"/>
              </a:xfrm>
              <a:prstGeom prst="rect">
                <a:avLst/>
              </a:prstGeom>
              <a:solidFill>
                <a:srgbClr val="F2A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5" name="Oval 14"/>
            <p:cNvSpPr/>
            <p:nvPr/>
          </p:nvSpPr>
          <p:spPr>
            <a:xfrm>
              <a:off x="4175956" y="935688"/>
              <a:ext cx="792088" cy="792088"/>
            </a:xfrm>
            <a:prstGeom prst="ellipse">
              <a:avLst/>
            </a:prstGeom>
            <a:solidFill>
              <a:srgbClr val="F2A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Rectangle 16">
            <a:extLst>
              <a:ext uri="{FF2B5EF4-FFF2-40B4-BE49-F238E27FC236}">
                <a16:creationId xmlns:a16="http://schemas.microsoft.com/office/drawing/2014/main" id="{2E3D32E5-F2C0-D645-9172-A593A52CE485}"/>
              </a:ext>
            </a:extLst>
          </p:cNvPr>
          <p:cNvSpPr/>
          <p:nvPr/>
        </p:nvSpPr>
        <p:spPr>
          <a:xfrm rot="2700000">
            <a:off x="4439039" y="130153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 name="Picture 2" descr="A picture containing food, drawing&#10;&#10;Description automatically generated">
            <a:extLst>
              <a:ext uri="{FF2B5EF4-FFF2-40B4-BE49-F238E27FC236}">
                <a16:creationId xmlns:a16="http://schemas.microsoft.com/office/drawing/2014/main" id="{94C596CE-EAD8-B948-946D-30DF2627F6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6542" y="3614908"/>
            <a:ext cx="2350914" cy="638881"/>
          </a:xfrm>
          <a:prstGeom prst="rect">
            <a:avLst/>
          </a:prstGeom>
        </p:spPr>
      </p:pic>
    </p:spTree>
    <p:extLst>
      <p:ext uri="{BB962C8B-B14F-4D97-AF65-F5344CB8AC3E}">
        <p14:creationId xmlns:p14="http://schemas.microsoft.com/office/powerpoint/2010/main" val="315821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96BC-119D-A113-AED4-749FB08F752D}"/>
              </a:ext>
            </a:extLst>
          </p:cNvPr>
          <p:cNvSpPr>
            <a:spLocks noGrp="1"/>
          </p:cNvSpPr>
          <p:nvPr>
            <p:ph type="title"/>
          </p:nvPr>
        </p:nvSpPr>
        <p:spPr/>
        <p:txBody>
          <a:bodyPr/>
          <a:lstStyle/>
          <a:p>
            <a:r>
              <a:rPr lang="en-GB" dirty="0"/>
              <a:t>Changes</a:t>
            </a:r>
          </a:p>
        </p:txBody>
      </p:sp>
      <p:sp>
        <p:nvSpPr>
          <p:cNvPr id="3" name="Text Placeholder 2">
            <a:extLst>
              <a:ext uri="{FF2B5EF4-FFF2-40B4-BE49-F238E27FC236}">
                <a16:creationId xmlns:a16="http://schemas.microsoft.com/office/drawing/2014/main" id="{92EB18A3-4C5D-C711-6C39-23972ADF8DD3}"/>
              </a:ext>
            </a:extLst>
          </p:cNvPr>
          <p:cNvSpPr>
            <a:spLocks noGrp="1"/>
          </p:cNvSpPr>
          <p:nvPr>
            <p:ph type="body" sz="quarter" idx="12"/>
          </p:nvPr>
        </p:nvSpPr>
        <p:spPr/>
        <p:txBody>
          <a:bodyPr/>
          <a:lstStyle/>
          <a:p>
            <a:r>
              <a:rPr lang="en-GB" dirty="0"/>
              <a:t>An overview of the main changes made following feedback and internal quality assurance processes</a:t>
            </a:r>
          </a:p>
        </p:txBody>
      </p:sp>
      <p:graphicFrame>
        <p:nvGraphicFramePr>
          <p:cNvPr id="4" name="Table 3">
            <a:extLst>
              <a:ext uri="{FF2B5EF4-FFF2-40B4-BE49-F238E27FC236}">
                <a16:creationId xmlns:a16="http://schemas.microsoft.com/office/drawing/2014/main" id="{D3D6C340-E4AE-2C69-DB30-9266F037902D}"/>
              </a:ext>
            </a:extLst>
          </p:cNvPr>
          <p:cNvGraphicFramePr>
            <a:graphicFrameLocks noGrp="1"/>
          </p:cNvGraphicFramePr>
          <p:nvPr>
            <p:extLst>
              <p:ext uri="{D42A27DB-BD31-4B8C-83A1-F6EECF244321}">
                <p14:modId xmlns:p14="http://schemas.microsoft.com/office/powerpoint/2010/main" val="558472831"/>
              </p:ext>
            </p:extLst>
          </p:nvPr>
        </p:nvGraphicFramePr>
        <p:xfrm>
          <a:off x="67863" y="1036917"/>
          <a:ext cx="9008270" cy="2722880"/>
        </p:xfrm>
        <a:graphic>
          <a:graphicData uri="http://schemas.openxmlformats.org/drawingml/2006/table">
            <a:tbl>
              <a:tblPr firstRow="1" bandRow="1">
                <a:tableStyleId>{3B4B98B0-60AC-42C2-AFA5-B58CD77FA1E5}</a:tableStyleId>
              </a:tblPr>
              <a:tblGrid>
                <a:gridCol w="4504135">
                  <a:extLst>
                    <a:ext uri="{9D8B030D-6E8A-4147-A177-3AD203B41FA5}">
                      <a16:colId xmlns:a16="http://schemas.microsoft.com/office/drawing/2014/main" val="1798559546"/>
                    </a:ext>
                  </a:extLst>
                </a:gridCol>
                <a:gridCol w="4504135">
                  <a:extLst>
                    <a:ext uri="{9D8B030D-6E8A-4147-A177-3AD203B41FA5}">
                      <a16:colId xmlns:a16="http://schemas.microsoft.com/office/drawing/2014/main" val="2976671672"/>
                    </a:ext>
                  </a:extLst>
                </a:gridCol>
              </a:tblGrid>
              <a:tr h="370840">
                <a:tc>
                  <a:txBody>
                    <a:bodyPr/>
                    <a:lstStyle/>
                    <a:p>
                      <a:r>
                        <a:rPr lang="en-GB" sz="1400" dirty="0"/>
                        <a:t>Feedback</a:t>
                      </a:r>
                    </a:p>
                  </a:txBody>
                  <a:tcPr/>
                </a:tc>
                <a:tc>
                  <a:txBody>
                    <a:bodyPr/>
                    <a:lstStyle/>
                    <a:p>
                      <a:r>
                        <a:rPr lang="en-GB" sz="1400" dirty="0"/>
                        <a:t>Change</a:t>
                      </a:r>
                    </a:p>
                  </a:txBody>
                  <a:tcPr/>
                </a:tc>
                <a:extLst>
                  <a:ext uri="{0D108BD9-81ED-4DB2-BD59-A6C34878D82A}">
                    <a16:rowId xmlns:a16="http://schemas.microsoft.com/office/drawing/2014/main" val="414797509"/>
                  </a:ext>
                </a:extLst>
              </a:tr>
              <a:tr h="370840">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366956442"/>
                  </a:ext>
                </a:extLst>
              </a:tr>
              <a:tr h="370840">
                <a:tc>
                  <a:txBody>
                    <a:bodyPr/>
                    <a:lstStyle/>
                    <a:p>
                      <a:r>
                        <a:rPr lang="en-GB" sz="1400" dirty="0"/>
                        <a:t>Completing tasks and providing information multiple     times.</a:t>
                      </a:r>
                    </a:p>
                  </a:txBody>
                  <a:tcPr/>
                </a:tc>
                <a:tc>
                  <a:txBody>
                    <a:bodyPr/>
                    <a:lstStyle/>
                    <a:p>
                      <a:r>
                        <a:rPr lang="en-GB" sz="1400" dirty="0"/>
                        <a:t>We now address membership, safeguarding,               governance and bank account information at                registration and will not ask for it again (only update).</a:t>
                      </a:r>
                    </a:p>
                  </a:txBody>
                  <a:tcPr/>
                </a:tc>
                <a:extLst>
                  <a:ext uri="{0D108BD9-81ED-4DB2-BD59-A6C34878D82A}">
                    <a16:rowId xmlns:a16="http://schemas.microsoft.com/office/drawing/2014/main" val="2886662212"/>
                  </a:ext>
                </a:extLst>
              </a:tr>
              <a:tr h="370840">
                <a:tc>
                  <a:txBody>
                    <a:bodyPr/>
                    <a:lstStyle/>
                    <a:p>
                      <a:r>
                        <a:rPr lang="en-GB" sz="1400" dirty="0"/>
                        <a:t>Questions in the Generic/Non-Targeted Application      caused confusion.</a:t>
                      </a:r>
                    </a:p>
                  </a:txBody>
                  <a:tcPr/>
                </a:tc>
                <a:tc>
                  <a:txBody>
                    <a:bodyPr/>
                    <a:lstStyle/>
                    <a:p>
                      <a:r>
                        <a:rPr lang="en-GB" sz="1400" dirty="0"/>
                        <a:t>The application has been simplified, making the          question clearer and now only 2 questions need to be answered. </a:t>
                      </a:r>
                    </a:p>
                  </a:txBody>
                  <a:tcPr/>
                </a:tc>
                <a:extLst>
                  <a:ext uri="{0D108BD9-81ED-4DB2-BD59-A6C34878D82A}">
                    <a16:rowId xmlns:a16="http://schemas.microsoft.com/office/drawing/2014/main" val="1078577935"/>
                  </a:ext>
                </a:extLst>
              </a:tr>
              <a:tr h="370840">
                <a:tc>
                  <a:txBody>
                    <a:bodyPr/>
                    <a:lstStyle/>
                    <a:p>
                      <a:r>
                        <a:rPr lang="en-GB" sz="1400" dirty="0"/>
                        <a:t>Some verification visits took place too late in the year.</a:t>
                      </a:r>
                    </a:p>
                  </a:txBody>
                  <a:tcPr/>
                </a:tc>
                <a:tc>
                  <a:txBody>
                    <a:bodyPr/>
                    <a:lstStyle/>
                    <a:p>
                      <a:r>
                        <a:rPr lang="en-GB" sz="1400" dirty="0"/>
                        <a:t>Verification will take place before registration for all     groups who are not registered by 17</a:t>
                      </a:r>
                      <a:r>
                        <a:rPr lang="en-GB" sz="1400" baseline="30000" dirty="0"/>
                        <a:t>th</a:t>
                      </a:r>
                      <a:r>
                        <a:rPr lang="en-GB" sz="1400" dirty="0"/>
                        <a:t> May.</a:t>
                      </a:r>
                    </a:p>
                  </a:txBody>
                  <a:tcPr/>
                </a:tc>
                <a:extLst>
                  <a:ext uri="{0D108BD9-81ED-4DB2-BD59-A6C34878D82A}">
                    <a16:rowId xmlns:a16="http://schemas.microsoft.com/office/drawing/2014/main" val="3282876864"/>
                  </a:ext>
                </a:extLst>
              </a:tr>
            </a:tbl>
          </a:graphicData>
        </a:graphic>
      </p:graphicFrame>
    </p:spTree>
    <p:extLst>
      <p:ext uri="{BB962C8B-B14F-4D97-AF65-F5344CB8AC3E}">
        <p14:creationId xmlns:p14="http://schemas.microsoft.com/office/powerpoint/2010/main" val="82127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2275754"/>
            <a:ext cx="9144000" cy="826255"/>
            <a:chOff x="2253890" y="2008261"/>
            <a:chExt cx="4608512" cy="826255"/>
          </a:xfrm>
        </p:grpSpPr>
        <p:sp>
          <p:nvSpPr>
            <p:cNvPr id="4" name="Text Placeholder 3"/>
            <p:cNvSpPr txBox="1">
              <a:spLocks/>
            </p:cNvSpPr>
            <p:nvPr/>
          </p:nvSpPr>
          <p:spPr>
            <a:xfrm>
              <a:off x="2253890" y="2557829"/>
              <a:ext cx="4608512" cy="2766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a:solidFill>
                    <a:srgbClr val="33E97C"/>
                  </a:solidFill>
                  <a:cs typeface="Arial" pitchFamily="34" charset="0"/>
                </a:rPr>
                <a:t>Funding Stream Explained</a:t>
              </a:r>
              <a:endParaRPr lang="ko-KR" altLang="en-US" sz="1400">
                <a:solidFill>
                  <a:srgbClr val="33E97C"/>
                </a:solidFill>
                <a:cs typeface="Arial" pitchFamily="34" charset="0"/>
              </a:endParaRPr>
            </a:p>
          </p:txBody>
        </p:sp>
        <p:sp>
          <p:nvSpPr>
            <p:cNvPr id="5" name="Title 4"/>
            <p:cNvSpPr txBox="1">
              <a:spLocks/>
            </p:cNvSpPr>
            <p:nvPr/>
          </p:nvSpPr>
          <p:spPr>
            <a:xfrm>
              <a:off x="2253890" y="2008261"/>
              <a:ext cx="4608512"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algn="ctr"/>
              <a:r>
                <a:rPr lang="en-US" altLang="ko-KR">
                  <a:solidFill>
                    <a:srgbClr val="33E97C"/>
                  </a:solidFill>
                  <a:latin typeface="+mj-lt"/>
                </a:rPr>
                <a:t>What is Generic Non-Targeted Funding?</a:t>
              </a:r>
              <a:endParaRPr lang="ko-KR" altLang="en-US">
                <a:solidFill>
                  <a:srgbClr val="33E97C"/>
                </a:solidFill>
                <a:latin typeface="+mj-lt"/>
              </a:endParaRPr>
            </a:p>
          </p:txBody>
        </p:sp>
      </p:grpSp>
      <p:grpSp>
        <p:nvGrpSpPr>
          <p:cNvPr id="16" name="Group 15"/>
          <p:cNvGrpSpPr/>
          <p:nvPr/>
        </p:nvGrpSpPr>
        <p:grpSpPr>
          <a:xfrm>
            <a:off x="2214000" y="1162036"/>
            <a:ext cx="4716000" cy="2392143"/>
            <a:chOff x="2214000" y="935688"/>
            <a:chExt cx="4716000" cy="2392143"/>
          </a:xfrm>
        </p:grpSpPr>
        <p:grpSp>
          <p:nvGrpSpPr>
            <p:cNvPr id="12" name="Group 11"/>
            <p:cNvGrpSpPr/>
            <p:nvPr/>
          </p:nvGrpSpPr>
          <p:grpSpPr>
            <a:xfrm>
              <a:off x="2214000" y="1275606"/>
              <a:ext cx="4716000" cy="2052225"/>
              <a:chOff x="2096689" y="1167589"/>
              <a:chExt cx="4716000" cy="2052225"/>
            </a:xfrm>
          </p:grpSpPr>
          <p:sp>
            <p:nvSpPr>
              <p:cNvPr id="9" name="Rectangle 8"/>
              <p:cNvSpPr/>
              <p:nvPr/>
            </p:nvSpPr>
            <p:spPr>
              <a:xfrm>
                <a:off x="2096689" y="1167589"/>
                <a:ext cx="1656184"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5156505" y="1187715"/>
                <a:ext cx="1656184"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2096689" y="3147814"/>
                <a:ext cx="4716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5" name="Oval 14"/>
            <p:cNvSpPr/>
            <p:nvPr/>
          </p:nvSpPr>
          <p:spPr>
            <a:xfrm>
              <a:off x="4175956" y="935688"/>
              <a:ext cx="792088" cy="7920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7" name="Parallelogram 30">
            <a:extLst>
              <a:ext uri="{FF2B5EF4-FFF2-40B4-BE49-F238E27FC236}">
                <a16:creationId xmlns:a16="http://schemas.microsoft.com/office/drawing/2014/main" id="{5F305765-522A-9642-B72A-8865F6B98E66}"/>
              </a:ext>
            </a:extLst>
          </p:cNvPr>
          <p:cNvSpPr/>
          <p:nvPr/>
        </p:nvSpPr>
        <p:spPr>
          <a:xfrm flipH="1">
            <a:off x="4396157" y="1361676"/>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4" name="Picture 13" descr="A picture containing food, drawing&#10;&#10;Description automatically generated">
            <a:extLst>
              <a:ext uri="{FF2B5EF4-FFF2-40B4-BE49-F238E27FC236}">
                <a16:creationId xmlns:a16="http://schemas.microsoft.com/office/drawing/2014/main" id="{9869A097-36DC-7E43-8F69-52EE318209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6542" y="3614908"/>
            <a:ext cx="2350914" cy="638881"/>
          </a:xfrm>
          <a:prstGeom prst="rect">
            <a:avLst/>
          </a:prstGeom>
        </p:spPr>
      </p:pic>
    </p:spTree>
    <p:extLst>
      <p:ext uri="{BB962C8B-B14F-4D97-AF65-F5344CB8AC3E}">
        <p14:creationId xmlns:p14="http://schemas.microsoft.com/office/powerpoint/2010/main" val="195628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lstStyle/>
          <a:p>
            <a:r>
              <a:rPr lang="en-US" altLang="ko-KR">
                <a:solidFill>
                  <a:srgbClr val="FE3EE5"/>
                </a:solidFill>
              </a:rPr>
              <a:t>What is Generic/Non-Targeted Funding?</a:t>
            </a:r>
            <a:endParaRPr lang="ko-KR" altLang="en-US">
              <a:solidFill>
                <a:srgbClr val="FE3EE5"/>
              </a:solidFill>
            </a:endParaRPr>
          </a:p>
        </p:txBody>
      </p:sp>
      <p:sp>
        <p:nvSpPr>
          <p:cNvPr id="12" name="TextBox 11"/>
          <p:cNvSpPr txBox="1"/>
          <p:nvPr/>
        </p:nvSpPr>
        <p:spPr>
          <a:xfrm>
            <a:off x="566501" y="3235698"/>
            <a:ext cx="2520280" cy="1384995"/>
          </a:xfrm>
          <a:prstGeom prst="rect">
            <a:avLst/>
          </a:prstGeom>
          <a:noFill/>
        </p:spPr>
        <p:txBody>
          <a:bodyPr wrap="square" rtlCol="0">
            <a:spAutoFit/>
          </a:bodyPr>
          <a:lstStyle/>
          <a:p>
            <a:r>
              <a:rPr lang="en-GB" sz="1200" dirty="0">
                <a:solidFill>
                  <a:schemeClr val="tx1">
                    <a:lumMod val="75000"/>
                    <a:lumOff val="25000"/>
                  </a:schemeClr>
                </a:solidFill>
                <a:cs typeface="Arial" pitchFamily="34" charset="0"/>
              </a:rPr>
              <a:t>All Education Authority registered Local youth organisations whose  youth work is delivered by            volunteers for example, uniformed organisations, church-based         organisations, with young people aged 4-25 years.</a:t>
            </a:r>
            <a:endParaRPr lang="en-US" altLang="ko-KR" sz="1200" dirty="0">
              <a:solidFill>
                <a:schemeClr val="tx1">
                  <a:lumMod val="75000"/>
                  <a:lumOff val="25000"/>
                </a:schemeClr>
              </a:solidFill>
              <a:cs typeface="Arial" pitchFamily="34" charset="0"/>
            </a:endParaRPr>
          </a:p>
        </p:txBody>
      </p:sp>
      <p:sp>
        <p:nvSpPr>
          <p:cNvPr id="13" name="TextBox 12"/>
          <p:cNvSpPr txBox="1"/>
          <p:nvPr/>
        </p:nvSpPr>
        <p:spPr>
          <a:xfrm>
            <a:off x="3275855" y="3193688"/>
            <a:ext cx="2592290" cy="1569660"/>
          </a:xfrm>
          <a:prstGeom prst="rect">
            <a:avLst/>
          </a:prstGeom>
          <a:noFill/>
        </p:spPr>
        <p:txBody>
          <a:bodyPr wrap="square" rtlCol="0">
            <a:spAutoFit/>
          </a:bodyPr>
          <a:lstStyle/>
          <a:p>
            <a:r>
              <a:rPr lang="en-GB" sz="1200" dirty="0">
                <a:solidFill>
                  <a:schemeClr val="tx1">
                    <a:lumMod val="75000"/>
                    <a:lumOff val="25000"/>
                  </a:schemeClr>
                </a:solidFill>
                <a:cs typeface="Arial" pitchFamily="34" charset="0"/>
              </a:rPr>
              <a:t>Funding is for one year and            applications will be publicly             advertised annually on the EA        Funding website. The level of          funding available will be based on   how many young people attend the provision and the hours/weeks they attend.</a:t>
            </a:r>
            <a:endParaRPr lang="en-US" altLang="ko-KR" sz="1200" dirty="0">
              <a:solidFill>
                <a:schemeClr val="tx1">
                  <a:lumMod val="75000"/>
                  <a:lumOff val="25000"/>
                </a:schemeClr>
              </a:solidFill>
              <a:cs typeface="Arial" pitchFamily="34" charset="0"/>
            </a:endParaRPr>
          </a:p>
        </p:txBody>
      </p:sp>
      <p:sp>
        <p:nvSpPr>
          <p:cNvPr id="14" name="TextBox 13"/>
          <p:cNvSpPr txBox="1"/>
          <p:nvPr/>
        </p:nvSpPr>
        <p:spPr>
          <a:xfrm>
            <a:off x="6047938" y="3202265"/>
            <a:ext cx="2520284" cy="1384995"/>
          </a:xfrm>
          <a:prstGeom prst="rect">
            <a:avLst/>
          </a:prstGeom>
          <a:noFill/>
        </p:spPr>
        <p:txBody>
          <a:bodyPr wrap="square" rtlCol="0">
            <a:spAutoFit/>
          </a:bodyPr>
          <a:lstStyle/>
          <a:p>
            <a:r>
              <a:rPr lang="en-GB" sz="1200" dirty="0">
                <a:solidFill>
                  <a:schemeClr val="tx1">
                    <a:lumMod val="75000"/>
                    <a:lumOff val="25000"/>
                  </a:schemeClr>
                </a:solidFill>
                <a:cs typeface="Arial" pitchFamily="34" charset="0"/>
              </a:rPr>
              <a:t>You can use this funding for         programme costs and a                contribution to your running costs. </a:t>
            </a:r>
          </a:p>
          <a:p>
            <a:r>
              <a:rPr lang="en-GB" sz="1200" dirty="0">
                <a:solidFill>
                  <a:schemeClr val="tx1">
                    <a:lumMod val="75000"/>
                    <a:lumOff val="25000"/>
                  </a:schemeClr>
                </a:solidFill>
                <a:cs typeface="Arial" pitchFamily="34" charset="0"/>
              </a:rPr>
              <a:t>Full information around Eligible </a:t>
            </a:r>
          </a:p>
          <a:p>
            <a:r>
              <a:rPr lang="en-GB" sz="1200" dirty="0">
                <a:solidFill>
                  <a:schemeClr val="tx1">
                    <a:lumMod val="75000"/>
                    <a:lumOff val="25000"/>
                  </a:schemeClr>
                </a:solidFill>
                <a:cs typeface="Arial" pitchFamily="34" charset="0"/>
              </a:rPr>
              <a:t>and Ineligible costs can be found</a:t>
            </a:r>
          </a:p>
          <a:p>
            <a:r>
              <a:rPr lang="en-GB" sz="1200" dirty="0">
                <a:solidFill>
                  <a:schemeClr val="tx1">
                    <a:lumMod val="75000"/>
                    <a:lumOff val="25000"/>
                  </a:schemeClr>
                </a:solidFill>
                <a:cs typeface="Arial" pitchFamily="34" charset="0"/>
              </a:rPr>
              <a:t>at:</a:t>
            </a:r>
          </a:p>
          <a:p>
            <a:r>
              <a:rPr lang="en-GB" altLang="ko-KR" sz="1200" dirty="0">
                <a:solidFill>
                  <a:srgbClr val="2FC5FB"/>
                </a:solidFill>
                <a:cs typeface="Arial" pitchFamily="34" charset="0"/>
                <a:hlinkClick r:id="rId2">
                  <a:extLst>
                    <a:ext uri="{A12FA001-AC4F-418D-AE19-62706E023703}">
                      <ahyp:hlinkClr xmlns:ahyp="http://schemas.microsoft.com/office/drawing/2018/hyperlinkcolor" val="tx"/>
                    </a:ext>
                  </a:extLst>
                </a:hlinkClick>
              </a:rPr>
              <a:t>Terms and Conditions Here</a:t>
            </a:r>
            <a:endParaRPr lang="en-US" altLang="ko-KR" sz="1200" dirty="0">
              <a:solidFill>
                <a:srgbClr val="2FC5FB"/>
              </a:solidFill>
              <a:cs typeface="Arial" pitchFamily="34" charset="0"/>
            </a:endParaRPr>
          </a:p>
        </p:txBody>
      </p:sp>
      <p:pic>
        <p:nvPicPr>
          <p:cNvPr id="5" name="Picture Placeholder 4" descr="A group of people standing on a stage&#10;&#10;Description automatically generated">
            <a:extLst>
              <a:ext uri="{FF2B5EF4-FFF2-40B4-BE49-F238E27FC236}">
                <a16:creationId xmlns:a16="http://schemas.microsoft.com/office/drawing/2014/main" id="{7BA0EDCE-F0FA-4242-88D3-8292AFCBCAA8}"/>
              </a:ext>
            </a:extLst>
          </p:cNvPr>
          <p:cNvPicPr>
            <a:picLocks noGrp="1" noChangeAspect="1"/>
          </p:cNvPicPr>
          <p:nvPr>
            <p:ph type="pic" idx="11"/>
          </p:nvPr>
        </p:nvPicPr>
        <p:blipFill>
          <a:blip r:embed="rId3" cstate="screen">
            <a:extLst>
              <a:ext uri="{28A0092B-C50C-407E-A947-70E740481C1C}">
                <a14:useLocalDpi xmlns:a14="http://schemas.microsoft.com/office/drawing/2010/main"/>
              </a:ext>
            </a:extLst>
          </a:blip>
          <a:srcRect/>
          <a:stretch>
            <a:fillRect/>
          </a:stretch>
        </p:blipFill>
        <p:spPr>
          <a:xfrm>
            <a:off x="753718" y="915566"/>
            <a:ext cx="2164404" cy="1754326"/>
          </a:xfrm>
        </p:spPr>
      </p:pic>
      <p:pic>
        <p:nvPicPr>
          <p:cNvPr id="10" name="Picture Placeholder 9" descr="A group of people in a room&#10;&#10;Description automatically generated">
            <a:extLst>
              <a:ext uri="{FF2B5EF4-FFF2-40B4-BE49-F238E27FC236}">
                <a16:creationId xmlns:a16="http://schemas.microsoft.com/office/drawing/2014/main" id="{D43E291D-FDCE-3F46-902C-9DA424DD2B1F}"/>
              </a:ext>
            </a:extLst>
          </p:cNvPr>
          <p:cNvPicPr>
            <a:picLocks noGrp="1" noChangeAspect="1"/>
          </p:cNvPicPr>
          <p:nvPr>
            <p:ph type="pic" idx="12"/>
          </p:nvPr>
        </p:nvPicPr>
        <p:blipFill>
          <a:blip r:embed="rId4" cstate="screen">
            <a:extLst>
              <a:ext uri="{28A0092B-C50C-407E-A947-70E740481C1C}">
                <a14:useLocalDpi xmlns:a14="http://schemas.microsoft.com/office/drawing/2010/main"/>
              </a:ext>
            </a:extLst>
          </a:blip>
          <a:srcRect/>
          <a:stretch>
            <a:fillRect/>
          </a:stretch>
        </p:blipFill>
        <p:spPr>
          <a:xfrm>
            <a:off x="3483054" y="915566"/>
            <a:ext cx="2164404" cy="1754326"/>
          </a:xfrm>
        </p:spPr>
      </p:pic>
      <p:sp>
        <p:nvSpPr>
          <p:cNvPr id="15" name="TextBox 14"/>
          <p:cNvSpPr txBox="1"/>
          <p:nvPr/>
        </p:nvSpPr>
        <p:spPr>
          <a:xfrm>
            <a:off x="755576" y="1033113"/>
            <a:ext cx="2145846" cy="523220"/>
          </a:xfrm>
          <a:prstGeom prst="rect">
            <a:avLst/>
          </a:prstGeom>
          <a:solidFill>
            <a:srgbClr val="33E97C"/>
          </a:solidFill>
        </p:spPr>
        <p:txBody>
          <a:bodyPr wrap="square" rtlCol="0">
            <a:spAutoFit/>
          </a:bodyPr>
          <a:lstStyle/>
          <a:p>
            <a:r>
              <a:rPr lang="en-US" altLang="ko-KR" sz="1400" b="1">
                <a:solidFill>
                  <a:schemeClr val="bg1"/>
                </a:solidFill>
                <a:cs typeface="Arial" pitchFamily="34" charset="0"/>
              </a:rPr>
              <a:t>Who is Eligible to apply?</a:t>
            </a:r>
            <a:endParaRPr lang="ko-KR" altLang="en-US" sz="1400" b="1">
              <a:solidFill>
                <a:schemeClr val="bg1"/>
              </a:solidFill>
              <a:cs typeface="Arial" pitchFamily="34" charset="0"/>
            </a:endParaRPr>
          </a:p>
        </p:txBody>
      </p:sp>
      <p:sp>
        <p:nvSpPr>
          <p:cNvPr id="16" name="TextBox 15"/>
          <p:cNvSpPr txBox="1"/>
          <p:nvPr/>
        </p:nvSpPr>
        <p:spPr>
          <a:xfrm>
            <a:off x="3501612" y="1052858"/>
            <a:ext cx="2145846" cy="523220"/>
          </a:xfrm>
          <a:prstGeom prst="rect">
            <a:avLst/>
          </a:prstGeom>
          <a:solidFill>
            <a:srgbClr val="FE3FE4"/>
          </a:solidFill>
        </p:spPr>
        <p:txBody>
          <a:bodyPr wrap="square" rtlCol="0">
            <a:spAutoFit/>
          </a:bodyPr>
          <a:lstStyle/>
          <a:p>
            <a:r>
              <a:rPr lang="en-US" altLang="ko-KR" sz="1400" b="1">
                <a:solidFill>
                  <a:schemeClr val="bg1"/>
                </a:solidFill>
                <a:cs typeface="Arial" pitchFamily="34" charset="0"/>
              </a:rPr>
              <a:t>When is the Funding Available?</a:t>
            </a:r>
            <a:endParaRPr lang="ko-KR" altLang="en-US" sz="1400" b="1">
              <a:solidFill>
                <a:schemeClr val="bg1"/>
              </a:solidFill>
              <a:cs typeface="Arial" pitchFamily="34" charset="0"/>
            </a:endParaRPr>
          </a:p>
        </p:txBody>
      </p:sp>
      <p:pic>
        <p:nvPicPr>
          <p:cNvPr id="18" name="Picture Placeholder 17" descr="A group of people standing in a room&#10;&#10;Description automatically generated">
            <a:extLst>
              <a:ext uri="{FF2B5EF4-FFF2-40B4-BE49-F238E27FC236}">
                <a16:creationId xmlns:a16="http://schemas.microsoft.com/office/drawing/2014/main" id="{881C5C53-E37B-8E4B-9C13-A84330A7EA60}"/>
              </a:ext>
            </a:extLst>
          </p:cNvPr>
          <p:cNvPicPr>
            <a:picLocks noGrp="1" noChangeAspect="1"/>
          </p:cNvPicPr>
          <p:nvPr>
            <p:ph type="pic" idx="13"/>
          </p:nvPr>
        </p:nvPicPr>
        <p:blipFill>
          <a:blip r:embed="rId5" cstate="screen">
            <a:extLst>
              <a:ext uri="{28A0092B-C50C-407E-A947-70E740481C1C}">
                <a14:useLocalDpi xmlns:a14="http://schemas.microsoft.com/office/drawing/2010/main"/>
              </a:ext>
            </a:extLst>
          </a:blip>
          <a:srcRect/>
          <a:stretch>
            <a:fillRect/>
          </a:stretch>
        </p:blipFill>
        <p:spPr>
          <a:xfrm>
            <a:off x="6225878" y="915566"/>
            <a:ext cx="2164404" cy="1754326"/>
          </a:xfrm>
        </p:spPr>
      </p:pic>
      <p:sp>
        <p:nvSpPr>
          <p:cNvPr id="22" name="TextBox 21">
            <a:extLst>
              <a:ext uri="{FF2B5EF4-FFF2-40B4-BE49-F238E27FC236}">
                <a16:creationId xmlns:a16="http://schemas.microsoft.com/office/drawing/2014/main" id="{4D861D22-5971-C349-B586-337714B31963}"/>
              </a:ext>
            </a:extLst>
          </p:cNvPr>
          <p:cNvSpPr txBox="1"/>
          <p:nvPr/>
        </p:nvSpPr>
        <p:spPr>
          <a:xfrm>
            <a:off x="575778" y="2793833"/>
            <a:ext cx="2479390" cy="461665"/>
          </a:xfrm>
          <a:prstGeom prst="rect">
            <a:avLst/>
          </a:prstGeom>
          <a:noFill/>
        </p:spPr>
        <p:txBody>
          <a:bodyPr wrap="square" rtlCol="0">
            <a:spAutoFit/>
          </a:bodyPr>
          <a:lstStyle/>
          <a:p>
            <a:r>
              <a:rPr lang="en-US" altLang="ko-KR" sz="1200">
                <a:solidFill>
                  <a:schemeClr val="accent1"/>
                </a:solidFill>
                <a:cs typeface="Arial" pitchFamily="34" charset="0"/>
              </a:rPr>
              <a:t>Voluntary Youth programmes delivered solely by Volunteers</a:t>
            </a:r>
            <a:endParaRPr lang="ko-KR" altLang="en-US" sz="1200">
              <a:solidFill>
                <a:schemeClr val="accent1"/>
              </a:solidFill>
              <a:cs typeface="Arial" pitchFamily="34" charset="0"/>
            </a:endParaRPr>
          </a:p>
        </p:txBody>
      </p:sp>
      <p:sp>
        <p:nvSpPr>
          <p:cNvPr id="17" name="TextBox 16"/>
          <p:cNvSpPr txBox="1"/>
          <p:nvPr/>
        </p:nvSpPr>
        <p:spPr>
          <a:xfrm>
            <a:off x="6242578" y="1052858"/>
            <a:ext cx="2145846" cy="523220"/>
          </a:xfrm>
          <a:prstGeom prst="rect">
            <a:avLst/>
          </a:prstGeom>
          <a:solidFill>
            <a:srgbClr val="F2AC30"/>
          </a:solidFill>
        </p:spPr>
        <p:txBody>
          <a:bodyPr wrap="square" rtlCol="0">
            <a:spAutoFit/>
          </a:bodyPr>
          <a:lstStyle/>
          <a:p>
            <a:r>
              <a:rPr lang="en-GB" altLang="ko-KR" sz="1400" b="1">
                <a:solidFill>
                  <a:schemeClr val="bg1"/>
                </a:solidFill>
                <a:cs typeface="Arial" pitchFamily="34" charset="0"/>
              </a:rPr>
              <a:t>What can I use the funding for?</a:t>
            </a:r>
            <a:endParaRPr lang="ko-KR" altLang="en-US" sz="1400" b="1">
              <a:solidFill>
                <a:schemeClr val="bg1"/>
              </a:solidFill>
              <a:cs typeface="Arial" pitchFamily="34" charset="0"/>
            </a:endParaRPr>
          </a:p>
        </p:txBody>
      </p:sp>
      <p:sp>
        <p:nvSpPr>
          <p:cNvPr id="23" name="TextBox 22">
            <a:extLst>
              <a:ext uri="{FF2B5EF4-FFF2-40B4-BE49-F238E27FC236}">
                <a16:creationId xmlns:a16="http://schemas.microsoft.com/office/drawing/2014/main" id="{870E3353-950C-514D-A6F9-B2635232A7DD}"/>
              </a:ext>
            </a:extLst>
          </p:cNvPr>
          <p:cNvSpPr txBox="1"/>
          <p:nvPr/>
        </p:nvSpPr>
        <p:spPr>
          <a:xfrm>
            <a:off x="3328742" y="2748745"/>
            <a:ext cx="2479390" cy="461665"/>
          </a:xfrm>
          <a:prstGeom prst="rect">
            <a:avLst/>
          </a:prstGeom>
          <a:noFill/>
        </p:spPr>
        <p:txBody>
          <a:bodyPr wrap="square" rtlCol="0">
            <a:spAutoFit/>
          </a:bodyPr>
          <a:lstStyle/>
          <a:p>
            <a:r>
              <a:rPr lang="en-US" altLang="ko-KR" sz="1200">
                <a:solidFill>
                  <a:schemeClr val="accent4"/>
                </a:solidFill>
                <a:cs typeface="Arial" pitchFamily="34" charset="0"/>
              </a:rPr>
              <a:t>Funding is Allocated Each Year Through Annual Application</a:t>
            </a:r>
            <a:endParaRPr lang="ko-KR" altLang="en-US" sz="1200">
              <a:solidFill>
                <a:schemeClr val="accent4"/>
              </a:solidFill>
              <a:cs typeface="Arial" pitchFamily="34" charset="0"/>
            </a:endParaRPr>
          </a:p>
        </p:txBody>
      </p:sp>
      <p:sp>
        <p:nvSpPr>
          <p:cNvPr id="24" name="TextBox 23">
            <a:extLst>
              <a:ext uri="{FF2B5EF4-FFF2-40B4-BE49-F238E27FC236}">
                <a16:creationId xmlns:a16="http://schemas.microsoft.com/office/drawing/2014/main" id="{A657EAE3-637C-6346-9889-4B1B510AFF85}"/>
              </a:ext>
            </a:extLst>
          </p:cNvPr>
          <p:cNvSpPr txBox="1"/>
          <p:nvPr/>
        </p:nvSpPr>
        <p:spPr>
          <a:xfrm>
            <a:off x="6081706" y="2703450"/>
            <a:ext cx="2486516" cy="461665"/>
          </a:xfrm>
          <a:prstGeom prst="rect">
            <a:avLst/>
          </a:prstGeom>
          <a:noFill/>
        </p:spPr>
        <p:txBody>
          <a:bodyPr wrap="square" rtlCol="0">
            <a:spAutoFit/>
          </a:bodyPr>
          <a:lstStyle/>
          <a:p>
            <a:r>
              <a:rPr lang="en-US" altLang="ko-KR" sz="1200">
                <a:solidFill>
                  <a:schemeClr val="accent3"/>
                </a:solidFill>
                <a:cs typeface="Arial" pitchFamily="34" charset="0"/>
              </a:rPr>
              <a:t>Delivering your volunteer lead youth </a:t>
            </a:r>
            <a:r>
              <a:rPr lang="en-US" altLang="ko-KR" sz="1200" err="1">
                <a:solidFill>
                  <a:schemeClr val="accent3"/>
                </a:solidFill>
                <a:cs typeface="Arial" pitchFamily="34" charset="0"/>
              </a:rPr>
              <a:t>programme</a:t>
            </a:r>
            <a:endParaRPr lang="ko-KR" altLang="en-US" sz="1200">
              <a:solidFill>
                <a:schemeClr val="accent3"/>
              </a:solidFill>
              <a:cs typeface="Arial" pitchFamily="34" charset="0"/>
            </a:endParaRPr>
          </a:p>
        </p:txBody>
      </p:sp>
    </p:spTree>
    <p:extLst>
      <p:ext uri="{BB962C8B-B14F-4D97-AF65-F5344CB8AC3E}">
        <p14:creationId xmlns:p14="http://schemas.microsoft.com/office/powerpoint/2010/main" val="181260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153D202-C284-8D4D-BB9C-5D52A8DAB976}"/>
              </a:ext>
            </a:extLst>
          </p:cNvPr>
          <p:cNvGrpSpPr/>
          <p:nvPr/>
        </p:nvGrpSpPr>
        <p:grpSpPr>
          <a:xfrm>
            <a:off x="6276533" y="1237255"/>
            <a:ext cx="2344109" cy="830997"/>
            <a:chOff x="6276533" y="1237255"/>
            <a:chExt cx="2344109" cy="830997"/>
          </a:xfrm>
        </p:grpSpPr>
        <p:sp>
          <p:nvSpPr>
            <p:cNvPr id="11" name="TextBox 10"/>
            <p:cNvSpPr txBox="1"/>
            <p:nvPr/>
          </p:nvSpPr>
          <p:spPr>
            <a:xfrm>
              <a:off x="6797255" y="1237255"/>
              <a:ext cx="182338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More detailed information about all our funding schemes is available online at</a:t>
              </a:r>
            </a:p>
          </p:txBody>
        </p:sp>
        <p:sp>
          <p:nvSpPr>
            <p:cNvPr id="17" name="Rectangle 16"/>
            <p:cNvSpPr/>
            <p:nvPr/>
          </p:nvSpPr>
          <p:spPr>
            <a:xfrm>
              <a:off x="6276533" y="1237255"/>
              <a:ext cx="432000"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ectangle 9"/>
            <p:cNvSpPr/>
            <p:nvPr/>
          </p:nvSpPr>
          <p:spPr>
            <a:xfrm>
              <a:off x="6365255" y="1315918"/>
              <a:ext cx="254553" cy="23828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 name="TextBox 5">
            <a:extLst>
              <a:ext uri="{FF2B5EF4-FFF2-40B4-BE49-F238E27FC236}">
                <a16:creationId xmlns:a16="http://schemas.microsoft.com/office/drawing/2014/main" id="{39372468-3D32-AA46-A47E-1BFD84EA5AE8}"/>
              </a:ext>
            </a:extLst>
          </p:cNvPr>
          <p:cNvSpPr txBox="1"/>
          <p:nvPr/>
        </p:nvSpPr>
        <p:spPr>
          <a:xfrm>
            <a:off x="3779912" y="4443958"/>
            <a:ext cx="5112568" cy="523220"/>
          </a:xfrm>
          <a:prstGeom prst="rect">
            <a:avLst/>
          </a:prstGeom>
          <a:noFill/>
        </p:spPr>
        <p:txBody>
          <a:bodyPr wrap="square" rtlCol="0">
            <a:spAutoFit/>
          </a:bodyPr>
          <a:lstStyle/>
          <a:p>
            <a:r>
              <a:rPr lang="en-GB" sz="2800" err="1">
                <a:solidFill>
                  <a:srgbClr val="2FC5FA"/>
                </a:solidFill>
                <a:latin typeface="Arial Rounded MT Bold" panose="020F0704030504030204" pitchFamily="34" charset="77"/>
              </a:rPr>
              <a:t>www.eanifunding.org.uk</a:t>
            </a:r>
            <a:endParaRPr lang="en-GB" sz="2800">
              <a:solidFill>
                <a:srgbClr val="2FC5FA"/>
              </a:solidFill>
              <a:latin typeface="Arial Rounded MT Bold" panose="020F0704030504030204" pitchFamily="34" charset="77"/>
            </a:endParaRPr>
          </a:p>
        </p:txBody>
      </p:sp>
      <p:pic>
        <p:nvPicPr>
          <p:cNvPr id="9" name="Picture Placeholder 8" descr="A screenshot of a social media post&#10;&#10;Description automatically generated">
            <a:hlinkClick r:id="rId2"/>
            <a:extLst>
              <a:ext uri="{FF2B5EF4-FFF2-40B4-BE49-F238E27FC236}">
                <a16:creationId xmlns:a16="http://schemas.microsoft.com/office/drawing/2014/main" id="{87363E35-57F2-C44B-A43C-DCF4F2F8B9AE}"/>
              </a:ext>
            </a:extLst>
          </p:cNvPr>
          <p:cNvPicPr>
            <a:picLocks noGrp="1" noChangeAspect="1"/>
          </p:cNvPicPr>
          <p:nvPr>
            <p:ph type="pic" idx="12"/>
          </p:nvPr>
        </p:nvPicPr>
        <p:blipFill>
          <a:blip r:embed="rId3" cstate="screen">
            <a:extLst>
              <a:ext uri="{28A0092B-C50C-407E-A947-70E740481C1C}">
                <a14:useLocalDpi xmlns:a14="http://schemas.microsoft.com/office/drawing/2010/main"/>
              </a:ext>
            </a:extLst>
          </a:blip>
          <a:srcRect/>
          <a:stretch>
            <a:fillRect/>
          </a:stretch>
        </p:blipFill>
        <p:spPr/>
      </p:pic>
      <p:sp>
        <p:nvSpPr>
          <p:cNvPr id="32" name="Text Placeholder 13">
            <a:extLst>
              <a:ext uri="{FF2B5EF4-FFF2-40B4-BE49-F238E27FC236}">
                <a16:creationId xmlns:a16="http://schemas.microsoft.com/office/drawing/2014/main" id="{C10BE84F-DD4C-BB45-BD3D-8FD20A2B8811}"/>
              </a:ext>
            </a:extLst>
          </p:cNvPr>
          <p:cNvSpPr txBox="1">
            <a:spLocks/>
          </p:cNvSpPr>
          <p:nvPr/>
        </p:nvSpPr>
        <p:spPr>
          <a:xfrm>
            <a:off x="179512" y="1224393"/>
            <a:ext cx="2664296" cy="144953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2800" b="1">
                <a:solidFill>
                  <a:schemeClr val="bg1"/>
                </a:solidFill>
                <a:latin typeface="+mj-lt"/>
                <a:cs typeface="Arial" pitchFamily="34" charset="0"/>
              </a:rPr>
              <a:t>Dedicated </a:t>
            </a:r>
          </a:p>
          <a:p>
            <a:pPr marL="0" indent="0">
              <a:lnSpc>
                <a:spcPct val="110000"/>
              </a:lnSpc>
              <a:buNone/>
            </a:pPr>
            <a:r>
              <a:rPr lang="en-US" sz="2800" b="1">
                <a:solidFill>
                  <a:schemeClr val="bg1"/>
                </a:solidFill>
                <a:latin typeface="+mj-lt"/>
                <a:cs typeface="Arial" pitchFamily="34" charset="0"/>
              </a:rPr>
              <a:t>            </a:t>
            </a:r>
          </a:p>
          <a:p>
            <a:pPr marL="0" indent="0">
              <a:lnSpc>
                <a:spcPct val="110000"/>
              </a:lnSpc>
              <a:buNone/>
            </a:pPr>
            <a:r>
              <a:rPr lang="en-US" sz="2800" b="1">
                <a:solidFill>
                  <a:schemeClr val="bg1"/>
                </a:solidFill>
                <a:latin typeface="+mj-lt"/>
                <a:cs typeface="Arial" pitchFamily="34" charset="0"/>
              </a:rPr>
              <a:t>Youth Service </a:t>
            </a:r>
          </a:p>
          <a:p>
            <a:pPr marL="0" indent="0">
              <a:lnSpc>
                <a:spcPct val="110000"/>
              </a:lnSpc>
              <a:buNone/>
            </a:pPr>
            <a:r>
              <a:rPr lang="en-US" sz="2800" b="1">
                <a:solidFill>
                  <a:schemeClr val="bg1"/>
                </a:solidFill>
                <a:latin typeface="+mj-lt"/>
                <a:cs typeface="Arial" pitchFamily="34" charset="0"/>
              </a:rPr>
              <a:t>Funding </a:t>
            </a:r>
          </a:p>
          <a:p>
            <a:pPr marL="0" indent="0">
              <a:lnSpc>
                <a:spcPct val="110000"/>
              </a:lnSpc>
              <a:buNone/>
            </a:pPr>
            <a:r>
              <a:rPr lang="en-US" sz="2800" b="1">
                <a:solidFill>
                  <a:schemeClr val="bg1"/>
                </a:solidFill>
                <a:latin typeface="+mj-lt"/>
                <a:cs typeface="Arial" pitchFamily="34" charset="0"/>
              </a:rPr>
              <a:t>Website</a:t>
            </a:r>
            <a:endParaRPr lang="en-US" altLang="ko-KR" sz="2800" b="1">
              <a:solidFill>
                <a:schemeClr val="bg1"/>
              </a:solidFill>
              <a:latin typeface="+mj-lt"/>
              <a:cs typeface="Arial" pitchFamily="34" charset="0"/>
            </a:endParaRPr>
          </a:p>
        </p:txBody>
      </p:sp>
      <p:pic>
        <p:nvPicPr>
          <p:cNvPr id="36" name="Picture 35" descr="A picture containing wheel, drawing, light&#10;&#10;Description automatically generated">
            <a:extLst>
              <a:ext uri="{FF2B5EF4-FFF2-40B4-BE49-F238E27FC236}">
                <a16:creationId xmlns:a16="http://schemas.microsoft.com/office/drawing/2014/main" id="{45C060AA-336C-9442-9628-1535123666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599" y="1126897"/>
            <a:ext cx="1157238" cy="515836"/>
          </a:xfrm>
          <a:prstGeom prst="rect">
            <a:avLst/>
          </a:prstGeom>
        </p:spPr>
      </p:pic>
      <p:sp>
        <p:nvSpPr>
          <p:cNvPr id="15" name="Title 6">
            <a:extLst>
              <a:ext uri="{FF2B5EF4-FFF2-40B4-BE49-F238E27FC236}">
                <a16:creationId xmlns:a16="http://schemas.microsoft.com/office/drawing/2014/main" id="{DA1341DF-8998-DF48-A9BC-03BC99A7CFCD}"/>
              </a:ext>
            </a:extLst>
          </p:cNvPr>
          <p:cNvSpPr txBox="1">
            <a:spLocks/>
          </p:cNvSpPr>
          <p:nvPr/>
        </p:nvSpPr>
        <p:spPr>
          <a:xfrm>
            <a:off x="0" y="51471"/>
            <a:ext cx="9144000" cy="648071"/>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r"/>
            <a:r>
              <a:rPr lang="en-US" altLang="ko-KR" sz="3600" b="1">
                <a:solidFill>
                  <a:srgbClr val="FE3EE5"/>
                </a:solidFill>
              </a:rPr>
              <a:t>More info on all Funding</a:t>
            </a:r>
            <a:endParaRPr lang="ko-KR" altLang="en-US" sz="3600" b="1">
              <a:solidFill>
                <a:srgbClr val="FE3EE5"/>
              </a:solidFill>
            </a:endParaRPr>
          </a:p>
        </p:txBody>
      </p:sp>
    </p:spTree>
    <p:extLst>
      <p:ext uri="{BB962C8B-B14F-4D97-AF65-F5344CB8AC3E}">
        <p14:creationId xmlns:p14="http://schemas.microsoft.com/office/powerpoint/2010/main" val="110894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sz="2400" dirty="0">
                <a:solidFill>
                  <a:srgbClr val="FE3EE5"/>
                </a:solidFill>
              </a:rPr>
              <a:t>Registration and Application Process 2024-2025</a:t>
            </a:r>
            <a:endParaRPr lang="ko-KR" altLang="en-US" sz="2400" dirty="0">
              <a:solidFill>
                <a:srgbClr val="FE3EE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00231987"/>
              </p:ext>
            </p:extLst>
          </p:nvPr>
        </p:nvGraphicFramePr>
        <p:xfrm>
          <a:off x="349011" y="727213"/>
          <a:ext cx="8445978" cy="4416287"/>
        </p:xfrm>
        <a:graphic>
          <a:graphicData uri="http://schemas.openxmlformats.org/drawingml/2006/table">
            <a:tbl>
              <a:tblPr firstRow="1" bandRow="1">
                <a:tableStyleId>{93296810-A885-4BE3-A3E7-6D5BEEA58F35}</a:tableStyleId>
              </a:tblPr>
              <a:tblGrid>
                <a:gridCol w="1245178">
                  <a:extLst>
                    <a:ext uri="{9D8B030D-6E8A-4147-A177-3AD203B41FA5}">
                      <a16:colId xmlns:a16="http://schemas.microsoft.com/office/drawing/2014/main" val="20001"/>
                    </a:ext>
                  </a:extLst>
                </a:gridCol>
                <a:gridCol w="7200800">
                  <a:extLst>
                    <a:ext uri="{9D8B030D-6E8A-4147-A177-3AD203B41FA5}">
                      <a16:colId xmlns:a16="http://schemas.microsoft.com/office/drawing/2014/main" val="20002"/>
                    </a:ext>
                  </a:extLst>
                </a:gridCol>
              </a:tblGrid>
              <a:tr h="8495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a:latin typeface="+mn-lt"/>
                        </a:rPr>
                        <a:t>STAGE</a:t>
                      </a:r>
                      <a:endParaRPr lang="ko-KR" altLang="en-US" sz="1600" b="0">
                        <a:solidFill>
                          <a:schemeClr val="tx1">
                            <a:lumMod val="65000"/>
                            <a:lumOff val="3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accent5"/>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a:latin typeface="+mn-lt"/>
                        </a:rPr>
                        <a:t>What You Need to Do</a:t>
                      </a:r>
                      <a:endParaRPr lang="ko-KR" altLang="en-US" sz="1800" b="0">
                        <a:solidFill>
                          <a:schemeClr val="tx1">
                            <a:lumMod val="65000"/>
                            <a:lumOff val="35000"/>
                          </a:schemeClr>
                        </a:solidFill>
                        <a:latin typeface="+mn-lt"/>
                        <a:cs typeface="Arial" pitchFamily="34" charset="0"/>
                      </a:endParaRPr>
                    </a:p>
                  </a:txBody>
                  <a:tcPr anchor="ctr">
                    <a:solidFill>
                      <a:schemeClr val="accent2"/>
                    </a:solidFill>
                  </a:tcPr>
                </a:tc>
                <a:extLst>
                  <a:ext uri="{0D108BD9-81ED-4DB2-BD59-A6C34878D82A}">
                    <a16:rowId xmlns:a16="http://schemas.microsoft.com/office/drawing/2014/main" val="10000"/>
                  </a:ext>
                </a:extLst>
              </a:tr>
              <a:tr h="70876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4400" b="1">
                          <a:solidFill>
                            <a:schemeClr val="tx1">
                              <a:lumMod val="75000"/>
                              <a:lumOff val="25000"/>
                            </a:schemeClr>
                          </a:solidFill>
                          <a:latin typeface="+mn-lt"/>
                        </a:rPr>
                        <a:t>1</a:t>
                      </a:r>
                      <a:endParaRPr lang="ko-KR" altLang="en-US" sz="4400" b="1">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tx1">
                              <a:lumMod val="75000"/>
                              <a:lumOff val="25000"/>
                            </a:schemeClr>
                          </a:solidFill>
                          <a:latin typeface="+mn-lt"/>
                        </a:rPr>
                        <a:t>Complete your annual re-registration or register for the first time with the Education Authority.</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600" b="1" dirty="0">
                        <a:solidFill>
                          <a:schemeClr val="tx1">
                            <a:lumMod val="75000"/>
                            <a:lumOff val="25000"/>
                          </a:schemeClr>
                        </a:solidFill>
                        <a:latin typeface="+mn-lt"/>
                      </a:endParaRPr>
                    </a:p>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600" b="1"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1"/>
                  </a:ext>
                </a:extLst>
              </a:tr>
              <a:tr h="70876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4400" b="1">
                          <a:solidFill>
                            <a:schemeClr val="tx1">
                              <a:lumMod val="75000"/>
                              <a:lumOff val="25000"/>
                            </a:schemeClr>
                          </a:solidFill>
                          <a:latin typeface="+mn-lt"/>
                        </a:rPr>
                        <a:t>2</a:t>
                      </a:r>
                      <a:endParaRPr lang="ko-KR" altLang="en-US" sz="4400" b="1">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1" u="sng" dirty="0">
                          <a:solidFill>
                            <a:schemeClr val="tx1">
                              <a:lumMod val="75000"/>
                              <a:lumOff val="25000"/>
                            </a:schemeClr>
                          </a:solidFill>
                          <a:latin typeface="+mn-lt"/>
                        </a:rPr>
                        <a:t>If you are a NEW </a:t>
                      </a:r>
                      <a:r>
                        <a:rPr lang="en-US" altLang="ko-KR" sz="1600" b="1" u="sng" dirty="0" err="1">
                          <a:solidFill>
                            <a:schemeClr val="tx1">
                              <a:lumMod val="75000"/>
                              <a:lumOff val="25000"/>
                            </a:schemeClr>
                          </a:solidFill>
                          <a:latin typeface="+mn-lt"/>
                        </a:rPr>
                        <a:t>organisation</a:t>
                      </a:r>
                      <a:r>
                        <a:rPr lang="en-US" altLang="ko-KR" sz="1600" b="1" u="sng" dirty="0">
                          <a:solidFill>
                            <a:schemeClr val="tx1">
                              <a:lumMod val="75000"/>
                              <a:lumOff val="25000"/>
                            </a:schemeClr>
                          </a:solidFill>
                          <a:latin typeface="+mn-lt"/>
                        </a:rPr>
                        <a:t>, you can then skip to Stage 3</a:t>
                      </a:r>
                    </a:p>
                    <a:p>
                      <a:pPr marL="0" marR="0" lvl="0" indent="0" algn="l" defTabSz="914400" rtl="0" eaLnBrk="1" fontAlgn="auto" latinLnBrk="1" hangingPunct="1">
                        <a:lnSpc>
                          <a:spcPct val="100000"/>
                        </a:lnSpc>
                        <a:spcBef>
                          <a:spcPts val="0"/>
                        </a:spcBef>
                        <a:spcAft>
                          <a:spcPts val="0"/>
                        </a:spcAft>
                        <a:buClrTx/>
                        <a:buSzTx/>
                        <a:buFontTx/>
                        <a:buNone/>
                        <a:tabLst/>
                        <a:defRPr/>
                      </a:pPr>
                      <a:endParaRPr lang="ko-KR" altLang="en-US" sz="1600" b="1" u="sng" dirty="0">
                        <a:solidFill>
                          <a:schemeClr val="tx1">
                            <a:lumMod val="75000"/>
                            <a:lumOff val="25000"/>
                          </a:schemeClr>
                        </a:solidFill>
                        <a:latin typeface="+mn-lt"/>
                        <a:cs typeface="Arial" pitchFamily="34"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tx1">
                              <a:lumMod val="75000"/>
                              <a:lumOff val="25000"/>
                            </a:schemeClr>
                          </a:solidFill>
                          <a:latin typeface="+mn-lt"/>
                        </a:rPr>
                        <a:t>If you are currently in receipt of Generic/Non-Targeted Funding for 2023-2024, complete your annual report and upload your completed income and expenditure report on the funding portal. </a:t>
                      </a:r>
                    </a:p>
                  </a:txBody>
                  <a:tcPr anchor="ctr">
                    <a:solidFill>
                      <a:schemeClr val="bg1">
                        <a:lumMod val="95000"/>
                      </a:schemeClr>
                    </a:solidFill>
                  </a:tcPr>
                </a:tc>
                <a:extLst>
                  <a:ext uri="{0D108BD9-81ED-4DB2-BD59-A6C34878D82A}">
                    <a16:rowId xmlns:a16="http://schemas.microsoft.com/office/drawing/2014/main" val="10002"/>
                  </a:ext>
                </a:extLst>
              </a:tr>
              <a:tr h="118932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4400" b="1">
                          <a:solidFill>
                            <a:schemeClr val="tx1">
                              <a:lumMod val="75000"/>
                              <a:lumOff val="25000"/>
                            </a:schemeClr>
                          </a:solidFill>
                          <a:latin typeface="+mn-lt"/>
                        </a:rPr>
                        <a:t>3</a:t>
                      </a:r>
                      <a:endParaRPr lang="ko-KR" altLang="en-US" sz="4400" b="1">
                        <a:solidFill>
                          <a:schemeClr val="tx1">
                            <a:lumMod val="75000"/>
                            <a:lumOff val="25000"/>
                          </a:schemeClr>
                        </a:solidFill>
                        <a:latin typeface="+mn-lt"/>
                        <a:cs typeface="Arial" pitchFamily="34" charset="0"/>
                      </a:endParaRPr>
                    </a:p>
                  </a:txBody>
                  <a:tcPr anchor="ctr">
                    <a:lnL w="38100"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tx1">
                              <a:lumMod val="75000"/>
                              <a:lumOff val="25000"/>
                            </a:schemeClr>
                          </a:solidFill>
                          <a:latin typeface="+mn-lt"/>
                        </a:rPr>
                        <a:t>Complete your Online Application Form for Generic Non-Targeted Funding through the online Funding Portal.</a:t>
                      </a:r>
                      <a:endParaRPr lang="ko-KR" altLang="en-US" sz="1600" b="1" dirty="0">
                        <a:solidFill>
                          <a:schemeClr val="tx1">
                            <a:lumMod val="75000"/>
                            <a:lumOff val="25000"/>
                          </a:schemeClr>
                        </a:solidFill>
                        <a:latin typeface="+mn-lt"/>
                        <a:cs typeface="Arial" pitchFamily="34" charset="0"/>
                      </a:endParaRP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8370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2176942"/>
            <a:ext cx="9144000" cy="826255"/>
            <a:chOff x="2253890" y="2008261"/>
            <a:chExt cx="4608512" cy="826255"/>
          </a:xfrm>
        </p:grpSpPr>
        <p:sp>
          <p:nvSpPr>
            <p:cNvPr id="4" name="Text Placeholder 3"/>
            <p:cNvSpPr txBox="1">
              <a:spLocks/>
            </p:cNvSpPr>
            <p:nvPr/>
          </p:nvSpPr>
          <p:spPr>
            <a:xfrm>
              <a:off x="2253890" y="2557829"/>
              <a:ext cx="4608512" cy="2766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a:solidFill>
                    <a:srgbClr val="F2AC30"/>
                  </a:solidFill>
                  <a:cs typeface="Arial" pitchFamily="34" charset="0"/>
                </a:rPr>
                <a:t>For First Time Registrations or Annual Registration</a:t>
              </a:r>
            </a:p>
          </p:txBody>
        </p:sp>
        <p:sp>
          <p:nvSpPr>
            <p:cNvPr id="5" name="Title 4"/>
            <p:cNvSpPr txBox="1">
              <a:spLocks/>
            </p:cNvSpPr>
            <p:nvPr/>
          </p:nvSpPr>
          <p:spPr>
            <a:xfrm>
              <a:off x="2253890" y="2008261"/>
              <a:ext cx="4608512"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algn="ctr"/>
              <a:r>
                <a:rPr lang="en-US" altLang="ko-KR" sz="2800">
                  <a:solidFill>
                    <a:srgbClr val="F2AC30"/>
                  </a:solidFill>
                  <a:latin typeface="+mj-lt"/>
                </a:rPr>
                <a:t>Stage 1 – Registration with EA</a:t>
              </a:r>
            </a:p>
          </p:txBody>
        </p:sp>
      </p:grpSp>
      <p:grpSp>
        <p:nvGrpSpPr>
          <p:cNvPr id="16" name="Group 15"/>
          <p:cNvGrpSpPr/>
          <p:nvPr/>
        </p:nvGrpSpPr>
        <p:grpSpPr>
          <a:xfrm>
            <a:off x="2214000" y="1162036"/>
            <a:ext cx="4716000" cy="2392143"/>
            <a:chOff x="2214000" y="935688"/>
            <a:chExt cx="4716000" cy="2392143"/>
          </a:xfrm>
        </p:grpSpPr>
        <p:grpSp>
          <p:nvGrpSpPr>
            <p:cNvPr id="12" name="Group 11"/>
            <p:cNvGrpSpPr/>
            <p:nvPr/>
          </p:nvGrpSpPr>
          <p:grpSpPr>
            <a:xfrm>
              <a:off x="2214000" y="1275606"/>
              <a:ext cx="4716000" cy="2052225"/>
              <a:chOff x="2096689" y="1167589"/>
              <a:chExt cx="4716000" cy="2052225"/>
            </a:xfrm>
          </p:grpSpPr>
          <p:sp>
            <p:nvSpPr>
              <p:cNvPr id="9" name="Rectangle 8"/>
              <p:cNvSpPr/>
              <p:nvPr/>
            </p:nvSpPr>
            <p:spPr>
              <a:xfrm>
                <a:off x="2096689" y="1167589"/>
                <a:ext cx="1656184" cy="72000"/>
              </a:xfrm>
              <a:prstGeom prst="rect">
                <a:avLst/>
              </a:prstGeom>
              <a:solidFill>
                <a:srgbClr val="33E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5156505" y="1187715"/>
                <a:ext cx="1656184" cy="72000"/>
              </a:xfrm>
              <a:prstGeom prst="rect">
                <a:avLst/>
              </a:prstGeom>
              <a:solidFill>
                <a:srgbClr val="33E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10"/>
              <p:cNvSpPr/>
              <p:nvPr/>
            </p:nvSpPr>
            <p:spPr>
              <a:xfrm>
                <a:off x="2096689" y="3147814"/>
                <a:ext cx="4716000" cy="72000"/>
              </a:xfrm>
              <a:prstGeom prst="rect">
                <a:avLst/>
              </a:prstGeom>
              <a:solidFill>
                <a:srgbClr val="33E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5" name="Oval 14"/>
            <p:cNvSpPr/>
            <p:nvPr/>
          </p:nvSpPr>
          <p:spPr>
            <a:xfrm>
              <a:off x="4175956" y="935688"/>
              <a:ext cx="792088" cy="792088"/>
            </a:xfrm>
            <a:prstGeom prst="ellipse">
              <a:avLst/>
            </a:prstGeom>
            <a:solidFill>
              <a:srgbClr val="33E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Rectangle 18">
            <a:extLst>
              <a:ext uri="{FF2B5EF4-FFF2-40B4-BE49-F238E27FC236}">
                <a16:creationId xmlns:a16="http://schemas.microsoft.com/office/drawing/2014/main" id="{D84F76C7-5CFB-6340-B8D8-DACC2A9B5611}"/>
              </a:ext>
            </a:extLst>
          </p:cNvPr>
          <p:cNvSpPr/>
          <p:nvPr/>
        </p:nvSpPr>
        <p:spPr>
          <a:xfrm>
            <a:off x="4404326" y="1424859"/>
            <a:ext cx="335348" cy="26644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8" name="Picture 17" descr="A picture containing food, drawing&#10;&#10;Description automatically generated">
            <a:extLst>
              <a:ext uri="{FF2B5EF4-FFF2-40B4-BE49-F238E27FC236}">
                <a16:creationId xmlns:a16="http://schemas.microsoft.com/office/drawing/2014/main" id="{47537513-0AD3-9440-8BFD-FEFEC68497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6542" y="3614908"/>
            <a:ext cx="2350914" cy="638881"/>
          </a:xfrm>
          <a:prstGeom prst="rect">
            <a:avLst/>
          </a:prstGeom>
        </p:spPr>
      </p:pic>
    </p:spTree>
    <p:extLst>
      <p:ext uri="{BB962C8B-B14F-4D97-AF65-F5344CB8AC3E}">
        <p14:creationId xmlns:p14="http://schemas.microsoft.com/office/powerpoint/2010/main" val="91454323"/>
      </p:ext>
    </p:extLst>
  </p:cSld>
  <p:clrMapOvr>
    <a:masterClrMapping/>
  </p:clrMapOvr>
</p:sld>
</file>

<file path=ppt/theme/theme1.xml><?xml version="1.0" encoding="utf-8"?>
<a:theme xmlns:a="http://schemas.openxmlformats.org/drawingml/2006/main" name="Cover and End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00"/>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E3FE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5">
      <a:dk1>
        <a:sysClr val="windowText" lastClr="000000"/>
      </a:dk1>
      <a:lt1>
        <a:sysClr val="window" lastClr="FFFFFF"/>
      </a:lt1>
      <a:dk2>
        <a:srgbClr val="1F497D"/>
      </a:dk2>
      <a:lt2>
        <a:srgbClr val="EEECE1"/>
      </a:lt2>
      <a:accent1>
        <a:srgbClr val="33E97C"/>
      </a:accent1>
      <a:accent2>
        <a:srgbClr val="2FC5FA"/>
      </a:accent2>
      <a:accent3>
        <a:srgbClr val="F2AC30"/>
      </a:accent3>
      <a:accent4>
        <a:srgbClr val="FE3FE4"/>
      </a:accent4>
      <a:accent5>
        <a:srgbClr val="FE4D3B"/>
      </a:accent5>
      <a:accent6>
        <a:srgbClr val="CBCBCB"/>
      </a:accent6>
      <a:hlink>
        <a:srgbClr val="000000"/>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0bd3c10-7d4c-418a-8b23-1e5c1a9a5d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C6120F93F6B848B1089922FE0BF507" ma:contentTypeVersion="18" ma:contentTypeDescription="Create a new document." ma:contentTypeScope="" ma:versionID="577787bb494a75bcd8b11c8d95047d91">
  <xsd:schema xmlns:xsd="http://www.w3.org/2001/XMLSchema" xmlns:xs="http://www.w3.org/2001/XMLSchema" xmlns:p="http://schemas.microsoft.com/office/2006/metadata/properties" xmlns:ns3="50bd3c10-7d4c-418a-8b23-1e5c1a9a5dff" xmlns:ns4="1cdc09f5-09a4-4dc9-aff6-f34bc0f61841" targetNamespace="http://schemas.microsoft.com/office/2006/metadata/properties" ma:root="true" ma:fieldsID="9725541e070f7530914fbb490f7d3e93" ns3:_="" ns4:_="">
    <xsd:import namespace="50bd3c10-7d4c-418a-8b23-1e5c1a9a5dff"/>
    <xsd:import namespace="1cdc09f5-09a4-4dc9-aff6-f34bc0f6184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element ref="ns3:MediaServiceOCR"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d3c10-7d4c-418a-8b23-1e5c1a9a5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dc09f5-09a4-4dc9-aff6-f34bc0f6184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033366-121B-403F-B656-F23BE6968EBF}">
  <ds:schemaRefs>
    <ds:schemaRef ds:uri="50bd3c10-7d4c-418a-8b23-1e5c1a9a5dff"/>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purl.org/dc/dcmitype/"/>
    <ds:schemaRef ds:uri="http://schemas.openxmlformats.org/package/2006/metadata/core-properties"/>
    <ds:schemaRef ds:uri="1cdc09f5-09a4-4dc9-aff6-f34bc0f61841"/>
    <ds:schemaRef ds:uri="http://www.w3.org/XML/1998/namespace"/>
  </ds:schemaRefs>
</ds:datastoreItem>
</file>

<file path=customXml/itemProps2.xml><?xml version="1.0" encoding="utf-8"?>
<ds:datastoreItem xmlns:ds="http://schemas.openxmlformats.org/officeDocument/2006/customXml" ds:itemID="{1C07CB99-5F92-4ABC-A503-F76D9BB46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d3c10-7d4c-418a-8b23-1e5c1a9a5dff"/>
    <ds:schemaRef ds:uri="1cdc09f5-09a4-4dc9-aff6-f34bc0f618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8A13-89BD-4CE7-81E3-E83F71C75ED2}">
  <ds:schemaRefs>
    <ds:schemaRef ds:uri="http://schemas.microsoft.com/sharepoint/v3/contenttype/forms"/>
  </ds:schemaRefs>
</ds:datastoreItem>
</file>

<file path=docMetadata/LabelInfo.xml><?xml version="1.0" encoding="utf-8"?>
<clbl:labelList xmlns:clbl="http://schemas.microsoft.com/office/2020/mipLabelMetadata">
  <clbl:label id="{4a695096-f56b-42aa-ab88-b69794bfa0c4}" enabled="0" method="" siteId="{4a695096-f56b-42aa-ab88-b69794bfa0c4}" removed="1"/>
</clbl:labelList>
</file>

<file path=docProps/app.xml><?xml version="1.0" encoding="utf-8"?>
<Properties xmlns="http://schemas.openxmlformats.org/officeDocument/2006/extended-properties" xmlns:vt="http://schemas.openxmlformats.org/officeDocument/2006/docPropsVTypes">
  <TotalTime>4540</TotalTime>
  <Words>2279</Words>
  <Application>Microsoft Office PowerPoint</Application>
  <PresentationFormat>On-screen Show (16:9)</PresentationFormat>
  <Paragraphs>319</Paragraphs>
  <Slides>29</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맑은 고딕</vt:lpstr>
      <vt:lpstr>Aptos</vt:lpstr>
      <vt:lpstr>Arial</vt:lpstr>
      <vt:lpstr>Arial Rounded MT Bold</vt:lpstr>
      <vt:lpstr>Calibri</vt:lpstr>
      <vt:lpstr>Times New Roman</vt:lpstr>
      <vt:lpstr>Cover and End Slide Master</vt:lpstr>
      <vt:lpstr>Contents Slide Master</vt:lpstr>
      <vt:lpstr>Section Break Slide Master</vt:lpstr>
      <vt:lpstr>Registration &amp; Generic/Non-Targeted Funding</vt:lpstr>
      <vt:lpstr>Agenda</vt:lpstr>
      <vt:lpstr>PowerPoint Presentation</vt:lpstr>
      <vt:lpstr>Changes</vt:lpstr>
      <vt:lpstr>PowerPoint Presentation</vt:lpstr>
      <vt:lpstr>What is Generic/Non-Targeted Funding?</vt:lpstr>
      <vt:lpstr>PowerPoint Presentation</vt:lpstr>
      <vt:lpstr>Registration and Application Process 2024-2025</vt:lpstr>
      <vt:lpstr>PowerPoint Presentation</vt:lpstr>
      <vt:lpstr>How to Register with the EA Youth Service</vt:lpstr>
      <vt:lpstr>How to Re-register with the EA Youth Service</vt:lpstr>
      <vt:lpstr>What information will I need to provide on the registration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Report</vt:lpstr>
      <vt:lpstr>PowerPoint Presentation</vt:lpstr>
      <vt:lpstr>PowerPoint Presentation</vt:lpstr>
      <vt:lpstr>PowerPoint Presentation</vt:lpstr>
      <vt:lpstr>PowerPoint Presentation</vt:lpstr>
      <vt:lpstr>How to create a new Generic/Non-Targeted application </vt:lpstr>
      <vt:lpstr>Generic/Non-Targeted Application 2024-2025</vt:lpstr>
      <vt:lpstr>PowerPoint Presentation</vt:lpstr>
      <vt:lpstr>Application, Assessment &amp; Award Timeline</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Claire Flowers</cp:lastModifiedBy>
  <cp:revision>9</cp:revision>
  <cp:lastPrinted>2024-04-08T10:42:50Z</cp:lastPrinted>
  <dcterms:created xsi:type="dcterms:W3CDTF">2016-11-30T01:15:48Z</dcterms:created>
  <dcterms:modified xsi:type="dcterms:W3CDTF">2024-04-08T10:42:55Z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0x01010022C6120F93F6B848B1089922FE0BF507</vt:lpwstr>
  </property>
</Properties>
</file>